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88" r:id="rId2"/>
    <p:sldId id="289" r:id="rId3"/>
    <p:sldId id="308" r:id="rId4"/>
    <p:sldId id="291" r:id="rId5"/>
    <p:sldId id="292" r:id="rId6"/>
    <p:sldId id="293" r:id="rId7"/>
    <p:sldId id="294" r:id="rId8"/>
    <p:sldId id="295" r:id="rId9"/>
    <p:sldId id="296" r:id="rId10"/>
    <p:sldId id="297" r:id="rId11"/>
    <p:sldId id="298" r:id="rId12"/>
    <p:sldId id="299" r:id="rId13"/>
    <p:sldId id="300" r:id="rId14"/>
    <p:sldId id="301" r:id="rId15"/>
    <p:sldId id="302" r:id="rId16"/>
    <p:sldId id="303" r:id="rId17"/>
    <p:sldId id="304" r:id="rId18"/>
    <p:sldId id="305" r:id="rId19"/>
    <p:sldId id="306" r:id="rId20"/>
    <p:sldId id="307" r:id="rId21"/>
    <p:sldId id="309" r:id="rId22"/>
    <p:sldId id="310" r:id="rId23"/>
    <p:sldId id="311" r:id="rId24"/>
    <p:sldId id="312" r:id="rId25"/>
    <p:sldId id="313" r:id="rId26"/>
    <p:sldId id="314" r:id="rId27"/>
    <p:sldId id="315" r:id="rId28"/>
    <p:sldId id="316" r:id="rId29"/>
    <p:sldId id="321" r:id="rId30"/>
    <p:sldId id="325" r:id="rId31"/>
  </p:sldIdLst>
  <p:sldSz cx="12192000" cy="6858000"/>
  <p:notesSz cx="6797675" cy="987425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0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83658-C83F-47E6-BDCC-33ACA9A5AFD3}" type="datetimeFigureOut">
              <a:rPr lang="pl-PL" smtClean="0"/>
              <a:pPr/>
              <a:t>2021-02-17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0FCA3-E470-415C-9A57-E344690FDE3F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82451551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75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83658-C83F-47E6-BDCC-33ACA9A5AFD3}" type="datetimeFigureOut">
              <a:rPr lang="pl-PL" smtClean="0"/>
              <a:pPr/>
              <a:t>2021-02-17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0FCA3-E470-415C-9A57-E344690FDE3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21413549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75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83658-C83F-47E6-BDCC-33ACA9A5AFD3}" type="datetimeFigureOut">
              <a:rPr lang="pl-PL" smtClean="0"/>
              <a:pPr/>
              <a:t>2021-02-17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0FCA3-E470-415C-9A57-E344690FDE3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67760613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75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83658-C83F-47E6-BDCC-33ACA9A5AFD3}" type="datetimeFigureOut">
              <a:rPr lang="pl-PL" smtClean="0"/>
              <a:pPr/>
              <a:t>2021-02-17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0FCA3-E470-415C-9A57-E344690FDE3F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99842552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75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83658-C83F-47E6-BDCC-33ACA9A5AFD3}" type="datetimeFigureOut">
              <a:rPr lang="pl-PL" smtClean="0"/>
              <a:pPr/>
              <a:t>2021-02-17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0FCA3-E470-415C-9A57-E344690FDE3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91939350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75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83658-C83F-47E6-BDCC-33ACA9A5AFD3}" type="datetimeFigureOut">
              <a:rPr lang="pl-PL" smtClean="0"/>
              <a:pPr/>
              <a:t>2021-02-17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0FCA3-E470-415C-9A57-E344690FDE3F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62384427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75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83658-C83F-47E6-BDCC-33ACA9A5AFD3}" type="datetimeFigureOut">
              <a:rPr lang="pl-PL" smtClean="0"/>
              <a:pPr/>
              <a:t>2021-02-17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0FCA3-E470-415C-9A57-E344690FDE3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73829227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75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83658-C83F-47E6-BDCC-33ACA9A5AFD3}" type="datetimeFigureOut">
              <a:rPr lang="pl-PL" smtClean="0"/>
              <a:pPr/>
              <a:t>2021-02-17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0FCA3-E470-415C-9A57-E344690FDE3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78753669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75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83658-C83F-47E6-BDCC-33ACA9A5AFD3}" type="datetimeFigureOut">
              <a:rPr lang="pl-PL" smtClean="0"/>
              <a:pPr/>
              <a:t>2021-02-17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0FCA3-E470-415C-9A57-E344690FDE3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64731915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75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83658-C83F-47E6-BDCC-33ACA9A5AFD3}" type="datetimeFigureOut">
              <a:rPr lang="pl-PL" smtClean="0"/>
              <a:pPr/>
              <a:t>2021-02-17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0FCA3-E470-415C-9A57-E344690FDE3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19911099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75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83658-C83F-47E6-BDCC-33ACA9A5AFD3}" type="datetimeFigureOut">
              <a:rPr lang="pl-PL" smtClean="0"/>
              <a:pPr/>
              <a:t>2021-02-17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0FCA3-E470-415C-9A57-E344690FDE3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32443175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75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83658-C83F-47E6-BDCC-33ACA9A5AFD3}" type="datetimeFigureOut">
              <a:rPr lang="pl-PL" smtClean="0"/>
              <a:pPr/>
              <a:t>2021-02-17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0FCA3-E470-415C-9A57-E344690FDE3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58167073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75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83658-C83F-47E6-BDCC-33ACA9A5AFD3}" type="datetimeFigureOut">
              <a:rPr lang="pl-PL" smtClean="0"/>
              <a:pPr/>
              <a:t>2021-02-17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0FCA3-E470-415C-9A57-E344690FDE3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38608175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75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83658-C83F-47E6-BDCC-33ACA9A5AFD3}" type="datetimeFigureOut">
              <a:rPr lang="pl-PL" smtClean="0"/>
              <a:pPr/>
              <a:t>2021-02-17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0FCA3-E470-415C-9A57-E344690FDE3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81653382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75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83658-C83F-47E6-BDCC-33ACA9A5AFD3}" type="datetimeFigureOut">
              <a:rPr lang="pl-PL" smtClean="0"/>
              <a:pPr/>
              <a:t>2021-02-17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0FCA3-E470-415C-9A57-E344690FDE3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88734823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75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83658-C83F-47E6-BDCC-33ACA9A5AFD3}" type="datetimeFigureOut">
              <a:rPr lang="pl-PL" smtClean="0"/>
              <a:pPr/>
              <a:t>2021-02-17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0FCA3-E470-415C-9A57-E344690FDE3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05697553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75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83658-C83F-47E6-BDCC-33ACA9A5AFD3}" type="datetimeFigureOut">
              <a:rPr lang="pl-PL" smtClean="0"/>
              <a:pPr/>
              <a:t>2021-02-17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0FCA3-E470-415C-9A57-E344690FDE3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23081236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750">
        <p15:prstTrans prst="fallOver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5683658-C83F-47E6-BDCC-33ACA9A5AFD3}" type="datetimeFigureOut">
              <a:rPr lang="pl-PL" smtClean="0"/>
              <a:pPr/>
              <a:t>2021-02-17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860FCA3-E470-415C-9A57-E344690FDE3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9741386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750">
        <p15:prstTrans prst="fallOver"/>
      </p:transition>
    </mc:Choice>
    <mc:Fallback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l.wikipedia.org/wiki/Bernardyni" TargetMode="External"/><Relationship Id="rId2" Type="http://schemas.openxmlformats.org/officeDocument/2006/relationships/hyperlink" Target="https://pl.wikipedia.org/wiki/Ko%C5%9Bci%C3%B3%C5%82_%C5%82aci%C5%84ski" TargetMode="Externa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jpeg"/><Relationship Id="rId5" Type="http://schemas.openxmlformats.org/officeDocument/2006/relationships/hyperlink" Target="https://pl.wikipedia.org/wiki/Parafia_Wniebowzi%C4%99cia_Naj%C5%9Bwi%C4%99tszej_Maryi_Panny_w_Brodach" TargetMode="External"/><Relationship Id="rId4" Type="http://schemas.openxmlformats.org/officeDocument/2006/relationships/hyperlink" Target="https://pl.wikipedia.org/wiki/Sanktuarium_pasyjno-maryjne_w_Kalwarii_Zebrzydowskiej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l.wikipedia.org/wiki/Jan_Zebrzydowski" TargetMode="External"/><Relationship Id="rId2" Type="http://schemas.openxmlformats.org/officeDocument/2006/relationships/hyperlink" Target="https://pl.wikipedia.org/wiki/Miko%C5%82aj_Zebrzydowski" TargetMode="Externa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polskapogodzinach.pl/wp-content/uploads/2018/07/lanckorona-atrakcje-widok.jpg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pl.wikipedia.org/wiki/Ko%C5%9Bci%C3%B3%C5%82_parafialny" TargetMode="External"/><Relationship Id="rId7" Type="http://schemas.openxmlformats.org/officeDocument/2006/relationships/image" Target="../media/image14.jpeg"/><Relationship Id="rId2" Type="http://schemas.openxmlformats.org/officeDocument/2006/relationships/hyperlink" Target="https://pl.wikipedia.org/wiki/Ko%C5%9Bci%C3%B3%C5%82_%C5%82aci%C5%84ski" TargetMode="Externa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://www.zbiorporad.blog.pl/" TargetMode="External"/><Relationship Id="rId5" Type="http://schemas.openxmlformats.org/officeDocument/2006/relationships/hyperlink" Target="https://pl.wikipedia.org/wiki/Archidiecezja_krakowska" TargetMode="External"/><Relationship Id="rId4" Type="http://schemas.openxmlformats.org/officeDocument/2006/relationships/hyperlink" Target="https://pl.wikipedia.org/wiki/Dekanat_Kalwaria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pl.wikipedia.org/wiki/Plik:Lanckorona_church_Teresa_Liers_gravestone.jpg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pl.wikipedia.org/wiki/Przebudowa" TargetMode="External"/><Relationship Id="rId13" Type="http://schemas.openxmlformats.org/officeDocument/2006/relationships/hyperlink" Target="https://pl.wikipedia.org/wiki/Konfederacja_barska" TargetMode="External"/><Relationship Id="rId3" Type="http://schemas.openxmlformats.org/officeDocument/2006/relationships/hyperlink" Target="https://pl.wikipedia.org/wiki/Kazimierz_III_Wielki" TargetMode="External"/><Relationship Id="rId7" Type="http://schemas.openxmlformats.org/officeDocument/2006/relationships/hyperlink" Target="https://pl.wikipedia.org/wiki/XVI_wiek" TargetMode="External"/><Relationship Id="rId12" Type="http://schemas.openxmlformats.org/officeDocument/2006/relationships/hyperlink" Target="https://pl.wikipedia.org/w/index.php?title=Obraz&amp;action=edit&amp;redlink=1" TargetMode="External"/><Relationship Id="rId2" Type="http://schemas.openxmlformats.org/officeDocument/2006/relationships/hyperlink" Target="https://pl.wikipedia.org/wiki/XIV_wiek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pl.wikipedia.org/wiki/Lanckoro%C5%84ska_G%C3%B3ra" TargetMode="External"/><Relationship Id="rId11" Type="http://schemas.openxmlformats.org/officeDocument/2006/relationships/hyperlink" Target="https://pl.wikipedia.org/wiki/O%C5%82tarz" TargetMode="External"/><Relationship Id="rId5" Type="http://schemas.openxmlformats.org/officeDocument/2006/relationships/hyperlink" Target="https://pl.wikipedia.org/wiki/Zamek_w_Lanckoronie" TargetMode="External"/><Relationship Id="rId15" Type="http://schemas.openxmlformats.org/officeDocument/2006/relationships/hyperlink" Target="https://pl.wikipedia.org/wiki/Wie%C5%BCa" TargetMode="External"/><Relationship Id="rId10" Type="http://schemas.openxmlformats.org/officeDocument/2006/relationships/hyperlink" Target="https://pl.wikipedia.org/wiki/Barok" TargetMode="External"/><Relationship Id="rId4" Type="http://schemas.openxmlformats.org/officeDocument/2006/relationships/hyperlink" Target="https://pl.wikipedia.org/wiki/Ko%C5%9Bci%C3%B3%C5%82_(budynek)" TargetMode="External"/><Relationship Id="rId9" Type="http://schemas.openxmlformats.org/officeDocument/2006/relationships/hyperlink" Target="https://pl.wikipedia.org/wiki/Biskup" TargetMode="External"/><Relationship Id="rId14" Type="http://schemas.openxmlformats.org/officeDocument/2006/relationships/hyperlink" Target="https://pl.wikipedia.org/wiki/XIX_wiek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pl.wikipedia.org/wiki/Remont" TargetMode="External"/><Relationship Id="rId2" Type="http://schemas.openxmlformats.org/officeDocument/2006/relationships/hyperlink" Target="https://pl.wikipedia.org/wiki/XX_wiek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pl.wikipedia.org/wiki/Witra%C5%BC" TargetMode="External"/><Relationship Id="rId5" Type="http://schemas.openxmlformats.org/officeDocument/2006/relationships/hyperlink" Target="https://pl.wikipedia.org/wiki/Polichromia" TargetMode="External"/><Relationship Id="rId4" Type="http://schemas.openxmlformats.org/officeDocument/2006/relationships/hyperlink" Target="https://pl.wikipedia.org/wiki/Prezbiterium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polska.travel/panoramy/kalwaria-zebrzydowska/?lang=pl" TargetMode="Externa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pl.wikipedia.org/wiki/Jan_Pawe%C5%82_II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pl.wikipedia.org/wiki/Bazylika_mniejsza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pl.wikipedia.org/w/index.php?title=Klaudiusz_Rangoni&amp;action=edit&amp;redlink=1" TargetMode="External"/><Relationship Id="rId3" Type="http://schemas.openxmlformats.org/officeDocument/2006/relationships/hyperlink" Target="https://pl.wikipedia.org/wiki/Miko%C5%82aj_Zebrzydowski" TargetMode="External"/><Relationship Id="rId7" Type="http://schemas.openxmlformats.org/officeDocument/2006/relationships/hyperlink" Target="https://pl.wikipedia.org/wiki/Zamek_w_Lanckoronie" TargetMode="External"/><Relationship Id="rId12" Type="http://schemas.openxmlformats.org/officeDocument/2006/relationships/hyperlink" Target="https://pl.wikipedia.org/wiki/Bernardyni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pl.wikipedia.org/w/index.php?title=Hieronim_Strza%C5%82a&amp;action=edit&amp;redlink=1" TargetMode="External"/><Relationship Id="rId11" Type="http://schemas.openxmlformats.org/officeDocument/2006/relationships/hyperlink" Target="https://pl.wikipedia.org/w/index.php?title=Akt_fundacyjny&amp;action=edit&amp;redlink=1" TargetMode="External"/><Relationship Id="rId5" Type="http://schemas.openxmlformats.org/officeDocument/2006/relationships/hyperlink" Target="https://pl.wikipedia.org/wiki/Jerozolima" TargetMode="External"/><Relationship Id="rId10" Type="http://schemas.openxmlformats.org/officeDocument/2006/relationships/hyperlink" Target="https://pl.wikipedia.org/w/index.php?title=Bazylika_Grobu_Chrystusa&amp;action=edit&amp;redlink=1" TargetMode="External"/><Relationship Id="rId4" Type="http://schemas.openxmlformats.org/officeDocument/2006/relationships/hyperlink" Target="https://pl.wikipedia.org/wiki/%C5%BBar_(Pog%C3%B3rze_Wielickie)" TargetMode="External"/><Relationship Id="rId9" Type="http://schemas.openxmlformats.org/officeDocument/2006/relationships/hyperlink" Target="https://pl.wikipedia.org/wiki/Bernard_Maciejowski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pl.wikipedia.org/wiki/Paulus_Baudaert" TargetMode="External"/><Relationship Id="rId3" Type="http://schemas.openxmlformats.org/officeDocument/2006/relationships/hyperlink" Target="https://pl.wikipedia.org/wiki/Jan_Maria_Bernardoni" TargetMode="External"/><Relationship Id="rId7" Type="http://schemas.openxmlformats.org/officeDocument/2006/relationships/hyperlink" Target="https://pl.wikipedia.org/wiki/Jerozolima" TargetMode="External"/><Relationship Id="rId2" Type="http://schemas.openxmlformats.org/officeDocument/2006/relationships/hyperlink" Target="https://pl.wikipedia.org/wiki/Zygmunt_III_Waza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pl.wikipedia.org/wiki/Christian_Kruik_van_Adrichem" TargetMode="External"/><Relationship Id="rId11" Type="http://schemas.openxmlformats.org/officeDocument/2006/relationships/image" Target="../media/image6.jpeg"/><Relationship Id="rId5" Type="http://schemas.openxmlformats.org/officeDocument/2006/relationships/hyperlink" Target="https://pl.wikipedia.org/wiki/Piotr_Tylicki" TargetMode="External"/><Relationship Id="rId10" Type="http://schemas.openxmlformats.org/officeDocument/2006/relationships/hyperlink" Target="https://pl.wikipedia.org/wiki/Maria_Magdalena" TargetMode="External"/><Relationship Id="rId4" Type="http://schemas.openxmlformats.org/officeDocument/2006/relationships/hyperlink" Target="https://pl.wikipedia.org/wiki/Franciszek_z_Asy%C5%BCu" TargetMode="External"/><Relationship Id="rId9" Type="http://schemas.openxmlformats.org/officeDocument/2006/relationships/hyperlink" Target="https://pl.wikipedia.org/wiki/Pi%C4%99ciu_Braci_M%C4%99czennik%C3%B3w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pl.wikipedia.org/wiki/Antoni_Wielki" TargetMode="External"/><Relationship Id="rId3" Type="http://schemas.openxmlformats.org/officeDocument/2006/relationships/hyperlink" Target="https://pl.wikipedia.org/wiki/Poncjusz_Pi%C5%82at" TargetMode="External"/><Relationship Id="rId7" Type="http://schemas.openxmlformats.org/officeDocument/2006/relationships/hyperlink" Target="https://pl.wikipedia.org/wiki/Czartoryscy_herbu_Pogo%C5%84_Litewska" TargetMode="External"/><Relationship Id="rId2" Type="http://schemas.openxmlformats.org/officeDocument/2006/relationships/hyperlink" Target="https://pl.wikipedia.org/wiki/Jan_Zebrzydowski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l.wikipedia.org/wiki/Wirydarz" TargetMode="External"/><Relationship Id="rId5" Type="http://schemas.openxmlformats.org/officeDocument/2006/relationships/hyperlink" Target="https://pl.wikipedia.org/wiki/Micha%C5%82_Zebrzydowski" TargetMode="External"/><Relationship Id="rId10" Type="http://schemas.openxmlformats.org/officeDocument/2006/relationships/image" Target="../media/image7.jpeg"/><Relationship Id="rId4" Type="http://schemas.openxmlformats.org/officeDocument/2006/relationships/hyperlink" Target="https://pl.wikipedia.org/wiki/%C5%9Awi%C4%99ta_Helena" TargetMode="External"/><Relationship Id="rId9" Type="http://schemas.openxmlformats.org/officeDocument/2006/relationships/hyperlink" Target="https://pl.wikipedia.org/wiki/Dogmat_o_Niepokalanym_Pocz%C4%99ciu_Naj%C5%9Bwi%C4%99tszej_Maryi_Panny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36176" y="295834"/>
            <a:ext cx="10448365" cy="5698565"/>
          </a:xfrm>
        </p:spPr>
        <p:txBody>
          <a:bodyPr>
            <a:normAutofit/>
          </a:bodyPr>
          <a:lstStyle/>
          <a:p>
            <a:pPr lvl="0" algn="ctr" defTabSz="914400" fontAlgn="base">
              <a:spcAft>
                <a:spcPct val="0"/>
              </a:spcAft>
            </a:pPr>
            <a:r>
              <a:rPr lang="pl-PL" sz="2000" b="1" cap="none" dirty="0">
                <a:ln>
                  <a:noFill/>
                </a:ln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Piesza wycieczka </a:t>
            </a:r>
            <a:br>
              <a:rPr lang="pl-PL" sz="2000" b="1" cap="none" dirty="0">
                <a:ln>
                  <a:noFill/>
                </a:ln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</a:br>
            <a:r>
              <a:rPr lang="pl-PL" sz="2000" b="1" cap="none" dirty="0">
                <a:ln>
                  <a:noFill/>
                </a:ln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z Kalwarii Zebrzydowskiej </a:t>
            </a:r>
            <a:br>
              <a:rPr lang="pl-PL" sz="2000" b="1" cap="none" dirty="0">
                <a:ln>
                  <a:noFill/>
                </a:ln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</a:br>
            <a:r>
              <a:rPr lang="pl-PL" sz="2000" b="1" cap="none" dirty="0">
                <a:ln>
                  <a:noFill/>
                </a:ln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do Lanckorony </a:t>
            </a:r>
            <a:r>
              <a:rPr lang="pl-PL" sz="2000" cap="none" dirty="0">
                <a:ln>
                  <a:noFill/>
                </a:ln>
                <a:solidFill>
                  <a:srgbClr val="C00000"/>
                </a:solidFill>
                <a:cs typeface="Arial" pitchFamily="34" charset="0"/>
              </a:rPr>
              <a:t/>
            </a:r>
            <a:br>
              <a:rPr lang="pl-PL" sz="2000" cap="none" dirty="0">
                <a:ln>
                  <a:noFill/>
                </a:ln>
                <a:solidFill>
                  <a:srgbClr val="C00000"/>
                </a:solidFill>
                <a:cs typeface="Arial" pitchFamily="34" charset="0"/>
              </a:rPr>
            </a:br>
            <a:r>
              <a:rPr lang="pl-PL" sz="2000" b="1" dirty="0">
                <a:ea typeface="Calibri" pitchFamily="34" charset="0"/>
                <a:cs typeface="Times New Roman" pitchFamily="18" charset="0"/>
              </a:rPr>
              <a:t/>
            </a:r>
            <a:br>
              <a:rPr lang="pl-PL" sz="2000" b="1" dirty="0">
                <a:ea typeface="Calibri" pitchFamily="34" charset="0"/>
                <a:cs typeface="Times New Roman" pitchFamily="18" charset="0"/>
              </a:rPr>
            </a:br>
            <a:r>
              <a:rPr lang="pl-PL" sz="2000" b="1" cap="none" dirty="0">
                <a:ln>
                  <a:noFill/>
                </a:ln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obejmująca zwiedzanie wybranych zabytków  kultury na trasie</a:t>
            </a:r>
            <a:br>
              <a:rPr lang="pl-PL" sz="2000" b="1" cap="none" dirty="0">
                <a:ln>
                  <a:noFill/>
                </a:ln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</a:br>
            <a:r>
              <a:rPr lang="pl-PL" sz="2000" b="1" cap="none" dirty="0">
                <a:ln>
                  <a:noFill/>
                </a:ln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Kalwaria Zebrzydowska - Lanckorona, </a:t>
            </a:r>
            <a:br>
              <a:rPr lang="pl-PL" sz="2000" b="1" cap="none" dirty="0">
                <a:ln>
                  <a:noFill/>
                </a:ln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</a:br>
            <a:r>
              <a:rPr lang="pl-PL" sz="2000" b="1" cap="none" dirty="0">
                <a:ln>
                  <a:noFill/>
                </a:ln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zorganizowana przez </a:t>
            </a:r>
            <a:r>
              <a:rPr lang="pl-PL" sz="2000" dirty="0">
                <a:solidFill>
                  <a:srgbClr val="002060"/>
                </a:solidFill>
                <a:cs typeface="Arial" pitchFamily="34" charset="0"/>
              </a:rPr>
              <a:t/>
            </a:r>
            <a:br>
              <a:rPr lang="pl-PL" sz="2000" dirty="0">
                <a:solidFill>
                  <a:srgbClr val="002060"/>
                </a:solidFill>
                <a:cs typeface="Arial" pitchFamily="34" charset="0"/>
              </a:rPr>
            </a:br>
            <a:r>
              <a:rPr lang="pl-PL" sz="2000" b="1" cap="none" dirty="0">
                <a:ln>
                  <a:noFill/>
                </a:ln>
                <a:ea typeface="Calibri" pitchFamily="34" charset="0"/>
                <a:cs typeface="Times New Roman" pitchFamily="18" charset="0"/>
              </a:rPr>
              <a:t/>
            </a:r>
            <a:br>
              <a:rPr lang="pl-PL" sz="2000" b="1" cap="none" dirty="0">
                <a:ln>
                  <a:noFill/>
                </a:ln>
                <a:ea typeface="Calibri" pitchFamily="34" charset="0"/>
                <a:cs typeface="Times New Roman" pitchFamily="18" charset="0"/>
              </a:rPr>
            </a:br>
            <a:r>
              <a:rPr lang="pl-PL" sz="2000" b="1" cap="none" dirty="0">
                <a:ln>
                  <a:noFill/>
                </a:ln>
                <a:ea typeface="Calibri" pitchFamily="34" charset="0"/>
                <a:cs typeface="Times New Roman" pitchFamily="18" charset="0"/>
              </a:rPr>
              <a:t>                      </a:t>
            </a:r>
            <a:r>
              <a:rPr lang="pl-PL" sz="2000" b="1" cap="none" dirty="0">
                <a:ln>
                  <a:noFill/>
                </a:ln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Fundację Dziedzictwo w dniu  18 października 2020 roku </a:t>
            </a:r>
            <a:r>
              <a:rPr lang="pl-PL" sz="2000" cap="none" dirty="0">
                <a:ln>
                  <a:noFill/>
                </a:ln>
                <a:solidFill>
                  <a:srgbClr val="002060"/>
                </a:solidFill>
                <a:cs typeface="Arial" pitchFamily="34" charset="0"/>
              </a:rPr>
              <a:t/>
            </a:r>
            <a:br>
              <a:rPr lang="pl-PL" sz="2000" cap="none" dirty="0">
                <a:ln>
                  <a:noFill/>
                </a:ln>
                <a:solidFill>
                  <a:srgbClr val="002060"/>
                </a:solidFill>
                <a:cs typeface="Arial" pitchFamily="34" charset="0"/>
              </a:rPr>
            </a:br>
            <a:r>
              <a:rPr lang="pl-PL" sz="2000" b="1" cap="none" dirty="0">
                <a:ln>
                  <a:noFill/>
                </a:ln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w ramach zadania publicznego w dziedzinie turystyki w 2020 roku</a:t>
            </a:r>
            <a:br>
              <a:rPr lang="pl-PL" sz="2000" b="1" cap="none" dirty="0">
                <a:ln>
                  <a:noFill/>
                </a:ln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</a:br>
            <a:r>
              <a:rPr lang="pl-PL" sz="2000" b="1" cap="none" dirty="0">
                <a:ln>
                  <a:noFill/>
                </a:ln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realizowanego we współfinansowaniu</a:t>
            </a:r>
            <a:br>
              <a:rPr lang="pl-PL" sz="2000" b="1" cap="none" dirty="0">
                <a:ln>
                  <a:noFill/>
                </a:ln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</a:br>
            <a:r>
              <a:rPr lang="pl-PL" sz="2000" b="1" cap="none" dirty="0">
                <a:ln>
                  <a:noFill/>
                </a:ln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przez Starostwo Powiatowe w Wadowicach.</a:t>
            </a:r>
            <a:br>
              <a:rPr lang="pl-PL" sz="2000" b="1" cap="none" dirty="0">
                <a:ln>
                  <a:noFill/>
                </a:ln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</a:br>
            <a:r>
              <a:rPr lang="pl-PL" sz="2000" b="1" cap="none" dirty="0">
                <a:ln>
                  <a:noFill/>
                </a:ln>
                <a:ea typeface="Calibri" pitchFamily="34" charset="0"/>
                <a:cs typeface="Times New Roman" pitchFamily="18" charset="0"/>
              </a:rPr>
              <a:t/>
            </a:r>
            <a:br>
              <a:rPr lang="pl-PL" sz="2000" b="1" cap="none" dirty="0">
                <a:ln>
                  <a:noFill/>
                </a:ln>
                <a:ea typeface="Calibri" pitchFamily="34" charset="0"/>
                <a:cs typeface="Times New Roman" pitchFamily="18" charset="0"/>
              </a:rPr>
            </a:br>
            <a:r>
              <a:rPr lang="pl-PL" sz="2000" b="1" dirty="0">
                <a:ea typeface="Calibri" pitchFamily="34" charset="0"/>
                <a:cs typeface="Times New Roman" pitchFamily="18" charset="0"/>
              </a:rPr>
              <a:t/>
            </a:r>
            <a:br>
              <a:rPr lang="pl-PL" sz="2000" b="1" dirty="0">
                <a:ea typeface="Calibri" pitchFamily="34" charset="0"/>
                <a:cs typeface="Times New Roman" pitchFamily="18" charset="0"/>
              </a:rPr>
            </a:br>
            <a:r>
              <a:rPr lang="pl-PL" sz="2000" b="1" cap="none" dirty="0">
                <a:ln>
                  <a:noFill/>
                </a:ln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pt. ,,Śladami Mikołaja Zebrzydowskiego – </a:t>
            </a:r>
            <a:br>
              <a:rPr lang="pl-PL" sz="2000" b="1" cap="none" dirty="0">
                <a:ln>
                  <a:noFill/>
                </a:ln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</a:br>
            <a:r>
              <a:rPr lang="pl-PL" sz="2000" b="1" cap="none" dirty="0">
                <a:ln>
                  <a:noFill/>
                </a:ln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Wojewody Krakowskiego fundatora Kalwarii Zebrzydowskiej''</a:t>
            </a:r>
            <a:r>
              <a:rPr lang="pl-PL" sz="2000" cap="none" dirty="0">
                <a:ln>
                  <a:noFill/>
                </a:ln>
                <a:solidFill>
                  <a:srgbClr val="C00000"/>
                </a:solidFill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357477509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750">
        <p15:prstTrans prst="fallOver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4211" y="268941"/>
            <a:ext cx="10624765" cy="6414247"/>
          </a:xfrm>
        </p:spPr>
        <p:txBody>
          <a:bodyPr>
            <a:noAutofit/>
          </a:bodyPr>
          <a:lstStyle/>
          <a:p>
            <a:pPr lvl="0"/>
            <a:r>
              <a:rPr lang="pl-PL" sz="2800" dirty="0">
                <a:solidFill>
                  <a:schemeClr val="bg1"/>
                </a:solidFill>
                <a:latin typeface="Algerian" panose="04020705040A02060702" pitchFamily="82" charset="0"/>
              </a:rPr>
              <a:t/>
            </a:r>
            <a:br>
              <a:rPr lang="pl-PL" sz="2800" dirty="0">
                <a:solidFill>
                  <a:schemeClr val="bg1"/>
                </a:solidFill>
                <a:latin typeface="Algerian" panose="04020705040A02060702" pitchFamily="82" charset="0"/>
              </a:rPr>
            </a:br>
            <a:r>
              <a:rPr lang="pl-PL" sz="2800" b="1" dirty="0"/>
              <a:t> </a:t>
            </a:r>
            <a:endParaRPr lang="pl-PL" sz="28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57201" y="94130"/>
            <a:ext cx="11268634" cy="2057399"/>
          </a:xfrm>
        </p:spPr>
        <p:txBody>
          <a:bodyPr>
            <a:normAutofit/>
          </a:bodyPr>
          <a:lstStyle/>
          <a:p>
            <a:pPr algn="ctr"/>
            <a:endParaRPr lang="pl-PL" sz="2400" b="1" dirty="0" smtClean="0">
              <a:solidFill>
                <a:schemeClr val="bg1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94131"/>
            <a:ext cx="10972799" cy="658905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171718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750">
        <p15:prstTrans prst="fallOver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869424" y="349623"/>
            <a:ext cx="5874776" cy="1519518"/>
          </a:xfrm>
        </p:spPr>
        <p:txBody>
          <a:bodyPr>
            <a:normAutofit/>
          </a:bodyPr>
          <a:lstStyle/>
          <a:p>
            <a:pPr lvl="0"/>
            <a:r>
              <a:rPr lang="pl-PL" sz="2400" dirty="0"/>
              <a:t/>
            </a:r>
            <a:br>
              <a:rPr lang="pl-PL" sz="2400" dirty="0"/>
            </a:br>
            <a:r>
              <a:rPr lang="pl-PL" sz="2400" b="1" dirty="0"/>
              <a:t> </a:t>
            </a:r>
            <a:endParaRPr lang="pl-PL" sz="240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733366" y="535578"/>
            <a:ext cx="7032810" cy="5717304"/>
          </a:xfrm>
        </p:spPr>
        <p:txBody>
          <a:bodyPr>
            <a:normAutofit/>
          </a:bodyPr>
          <a:lstStyle/>
          <a:p>
            <a:r>
              <a:rPr lang="pl-PL" sz="2400" dirty="0"/>
              <a:t> </a:t>
            </a:r>
            <a:endParaRPr lang="pl-PL" sz="1500" dirty="0"/>
          </a:p>
          <a:p>
            <a:r>
              <a:rPr lang="pl-PL" dirty="0"/>
              <a:t> </a:t>
            </a:r>
            <a:endParaRPr lang="pl-PL" dirty="0" smtClean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6" name="Prostokąt 5"/>
          <p:cNvSpPr/>
          <p:nvPr/>
        </p:nvSpPr>
        <p:spPr>
          <a:xfrm>
            <a:off x="4859384" y="444137"/>
            <a:ext cx="6479176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2000" b="1" dirty="0" smtClean="0">
              <a:solidFill>
                <a:schemeClr val="bg1"/>
              </a:solidFill>
            </a:endParaRPr>
          </a:p>
          <a:p>
            <a:r>
              <a:rPr lang="pl-PL" sz="2000" b="1" dirty="0" smtClean="0">
                <a:solidFill>
                  <a:srgbClr val="002060"/>
                </a:solidFill>
              </a:rPr>
              <a:t>Kościół Wniebowzięcia Najświętszej </a:t>
            </a:r>
          </a:p>
          <a:p>
            <a:r>
              <a:rPr lang="pl-PL" sz="2000" b="1" dirty="0" smtClean="0">
                <a:solidFill>
                  <a:srgbClr val="002060"/>
                </a:solidFill>
              </a:rPr>
              <a:t>Maryi Panny w Brodach</a:t>
            </a:r>
            <a:r>
              <a:rPr lang="pl-PL" sz="2000" dirty="0" smtClean="0">
                <a:solidFill>
                  <a:srgbClr val="002060"/>
                </a:solidFill>
              </a:rPr>
              <a:t> – </a:t>
            </a:r>
            <a:r>
              <a:rPr lang="pl-PL" sz="2000" b="1" dirty="0" smtClean="0">
                <a:solidFill>
                  <a:srgbClr val="002060"/>
                </a:solidFill>
              </a:rPr>
              <a:t>barokowy kościół </a:t>
            </a:r>
            <a:r>
              <a:rPr lang="pl-PL" sz="2000" b="1" u="sng" dirty="0" smtClean="0">
                <a:solidFill>
                  <a:srgbClr val="002060"/>
                </a:solidFill>
                <a:hlinkClick r:id="rId2" tooltip="Kościół łaciński"/>
              </a:rPr>
              <a:t>rzymskokatolicki</a:t>
            </a:r>
            <a:r>
              <a:rPr lang="pl-PL" sz="2000" b="1" dirty="0" smtClean="0">
                <a:solidFill>
                  <a:srgbClr val="002060"/>
                </a:solidFill>
              </a:rPr>
              <a:t> </a:t>
            </a:r>
            <a:r>
              <a:rPr lang="pl-PL" sz="2000" b="1" u="sng" dirty="0" smtClean="0">
                <a:solidFill>
                  <a:srgbClr val="002060"/>
                </a:solidFill>
                <a:hlinkClick r:id="rId3" tooltip="Bernardyni"/>
              </a:rPr>
              <a:t>bernardynów</a:t>
            </a:r>
            <a:r>
              <a:rPr lang="pl-PL" sz="2000" b="1" dirty="0" smtClean="0">
                <a:solidFill>
                  <a:srgbClr val="002060"/>
                </a:solidFill>
              </a:rPr>
              <a:t>, </a:t>
            </a:r>
          </a:p>
          <a:p>
            <a:r>
              <a:rPr lang="pl-PL" sz="2000" b="1" dirty="0" smtClean="0">
                <a:solidFill>
                  <a:srgbClr val="002060"/>
                </a:solidFill>
              </a:rPr>
              <a:t>popularnie zwany </a:t>
            </a:r>
            <a:r>
              <a:rPr lang="pl-PL" sz="2000" b="1" i="1" dirty="0" smtClean="0">
                <a:solidFill>
                  <a:srgbClr val="002060"/>
                </a:solidFill>
              </a:rPr>
              <a:t>Grobkiem</a:t>
            </a:r>
            <a:r>
              <a:rPr lang="pl-PL" sz="2000" dirty="0" smtClean="0">
                <a:solidFill>
                  <a:srgbClr val="002060"/>
                </a:solidFill>
              </a:rPr>
              <a:t>. </a:t>
            </a:r>
          </a:p>
          <a:p>
            <a:endParaRPr lang="pl-PL" sz="2000" dirty="0">
              <a:solidFill>
                <a:srgbClr val="002060"/>
              </a:solidFill>
            </a:endParaRPr>
          </a:p>
          <a:p>
            <a:r>
              <a:rPr lang="pl-PL" sz="2000" dirty="0" smtClean="0">
                <a:solidFill>
                  <a:srgbClr val="002060"/>
                </a:solidFill>
              </a:rPr>
              <a:t>Jest to jeden z obiektów </a:t>
            </a:r>
            <a:r>
              <a:rPr lang="pl-PL" sz="2000" u="sng" dirty="0" smtClean="0">
                <a:solidFill>
                  <a:srgbClr val="002060"/>
                </a:solidFill>
                <a:hlinkClick r:id="rId4" tooltip="Sanktuarium pasyjno-maryjne w Kalwarii Zebrzydowskiej"/>
              </a:rPr>
              <a:t>sanktuarium</a:t>
            </a:r>
          </a:p>
          <a:p>
            <a:r>
              <a:rPr lang="pl-PL" sz="2000" u="sng" dirty="0" smtClean="0">
                <a:solidFill>
                  <a:srgbClr val="002060"/>
                </a:solidFill>
                <a:hlinkClick r:id="rId4" tooltip="Sanktuarium pasyjno-maryjne w Kalwarii Zebrzydowskiej"/>
              </a:rPr>
              <a:t> w Kalwarii Zebrzydowskiej</a:t>
            </a:r>
            <a:r>
              <a:rPr lang="pl-PL" sz="2000" dirty="0" smtClean="0">
                <a:solidFill>
                  <a:srgbClr val="002060"/>
                </a:solidFill>
              </a:rPr>
              <a:t>. </a:t>
            </a:r>
          </a:p>
          <a:p>
            <a:r>
              <a:rPr lang="pl-PL" sz="2000" dirty="0" smtClean="0">
                <a:solidFill>
                  <a:srgbClr val="002060"/>
                </a:solidFill>
              </a:rPr>
              <a:t>Przez wieki istniał tu dom filialny (do dziś zwany potocznie </a:t>
            </a:r>
            <a:r>
              <a:rPr lang="pl-PL" sz="2000" i="1" dirty="0" smtClean="0">
                <a:solidFill>
                  <a:srgbClr val="002060"/>
                </a:solidFill>
              </a:rPr>
              <a:t>rezydencją</a:t>
            </a:r>
            <a:r>
              <a:rPr lang="pl-PL" sz="2000" dirty="0" smtClean="0">
                <a:solidFill>
                  <a:srgbClr val="002060"/>
                </a:solidFill>
              </a:rPr>
              <a:t>), w którym mieszkali </a:t>
            </a:r>
          </a:p>
          <a:p>
            <a:r>
              <a:rPr lang="pl-PL" sz="2000" u="sng" dirty="0" smtClean="0">
                <a:solidFill>
                  <a:srgbClr val="002060"/>
                </a:solidFill>
                <a:hlinkClick r:id="rId3" tooltip="Bernardyni"/>
              </a:rPr>
              <a:t>bracia bernardyni</a:t>
            </a:r>
            <a:r>
              <a:rPr lang="pl-PL" sz="2000" dirty="0" smtClean="0">
                <a:solidFill>
                  <a:srgbClr val="002060"/>
                </a:solidFill>
              </a:rPr>
              <a:t> zajmując się opieką nad miejscami świętymi i pielgrzymami. W 1986 r. </a:t>
            </a:r>
          </a:p>
          <a:p>
            <a:r>
              <a:rPr lang="pl-PL" sz="2000" dirty="0" smtClean="0">
                <a:solidFill>
                  <a:srgbClr val="002060"/>
                </a:solidFill>
              </a:rPr>
              <a:t>przy świątyni został utworzony ośrodek duszpasterski, przekształcony w 1992 r. w </a:t>
            </a:r>
            <a:r>
              <a:rPr lang="pl-PL" sz="2000" u="sng" dirty="0" smtClean="0">
                <a:solidFill>
                  <a:srgbClr val="002060"/>
                </a:solidFill>
                <a:hlinkClick r:id="rId5" tooltip="Parafia Wniebowzięcia Najświętszej Maryi Panny w Brodach"/>
              </a:rPr>
              <a:t>parafię</a:t>
            </a:r>
            <a:r>
              <a:rPr lang="pl-PL" sz="2000" dirty="0" smtClean="0">
                <a:solidFill>
                  <a:srgbClr val="002060"/>
                </a:solidFill>
              </a:rPr>
              <a:t>. </a:t>
            </a:r>
            <a:r>
              <a:rPr lang="pl-PL" sz="2000" i="1" dirty="0" smtClean="0">
                <a:solidFill>
                  <a:srgbClr val="002060"/>
                </a:solidFill>
              </a:rPr>
              <a:t>Rezydencja</a:t>
            </a:r>
            <a:r>
              <a:rPr lang="pl-PL" sz="2000" dirty="0" smtClean="0">
                <a:solidFill>
                  <a:srgbClr val="002060"/>
                </a:solidFill>
              </a:rPr>
              <a:t> posiada status </a:t>
            </a:r>
          </a:p>
          <a:p>
            <a:r>
              <a:rPr lang="pl-PL" sz="2000" dirty="0" smtClean="0">
                <a:solidFill>
                  <a:srgbClr val="002060"/>
                </a:solidFill>
              </a:rPr>
              <a:t>zakonnego domu filialnego zależnego </a:t>
            </a:r>
          </a:p>
          <a:p>
            <a:r>
              <a:rPr lang="pl-PL" sz="2000" dirty="0" smtClean="0">
                <a:solidFill>
                  <a:srgbClr val="002060"/>
                </a:solidFill>
              </a:rPr>
              <a:t>od </a:t>
            </a:r>
            <a:r>
              <a:rPr lang="pl-PL" sz="2000" u="sng" dirty="0" smtClean="0">
                <a:solidFill>
                  <a:srgbClr val="002060"/>
                </a:solidFill>
                <a:hlinkClick r:id="rId4" tooltip="Sanktuarium pasyjno-maryjne w Kalwarii Zebrzydowskiej"/>
              </a:rPr>
              <a:t>Klasztoru Matki Bożej Anielskiej w Kalwarii Zebrzydowskiej</a:t>
            </a:r>
            <a:endParaRPr lang="pl-PL" sz="2000" u="sng" dirty="0" smtClean="0">
              <a:solidFill>
                <a:srgbClr val="002060"/>
              </a:solidFill>
            </a:endParaRPr>
          </a:p>
          <a:p>
            <a:endParaRPr lang="pl-PL" sz="2000" u="sng" dirty="0" smtClean="0">
              <a:solidFill>
                <a:srgbClr val="002060"/>
              </a:solidFill>
            </a:endParaRPr>
          </a:p>
          <a:p>
            <a:endParaRPr lang="pl-PL" sz="2000" dirty="0">
              <a:solidFill>
                <a:schemeClr val="bg1"/>
              </a:solidFill>
            </a:endParaRPr>
          </a:p>
        </p:txBody>
      </p:sp>
      <p:pic>
        <p:nvPicPr>
          <p:cNvPr id="8" name="Symbol zastępczy obrazu 7" descr="https://upload.wikimedia.org/wikipedia/commons/5/53/Ko%C5%9Bci%C3%B3%C5%82_Wniebowzi%C4%99cia_NMP_w_Brodach.jpg"/>
          <p:cNvPicPr>
            <a:picLocks noGrp="1"/>
          </p:cNvPicPr>
          <p:nvPr>
            <p:ph type="pic" idx="1"/>
          </p:nvPr>
        </p:nvPicPr>
        <p:blipFill>
          <a:blip r:embed="rId6" cstate="print"/>
          <a:srcRect l="23099" r="23099"/>
          <a:stretch>
            <a:fillRect/>
          </a:stretch>
        </p:blipFill>
        <p:spPr bwMode="auto">
          <a:xfrm>
            <a:off x="444137" y="561703"/>
            <a:ext cx="4101737" cy="5839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86340566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750">
        <p15:prstTrans prst="fallOver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35425" y="457200"/>
            <a:ext cx="9558552" cy="5056093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pl-PL" b="1" dirty="0" smtClean="0">
                <a:solidFill>
                  <a:srgbClr val="002060"/>
                </a:solidFill>
              </a:rPr>
              <a:t>     </a:t>
            </a:r>
            <a:r>
              <a:rPr lang="pl-PL" dirty="0" smtClean="0">
                <a:solidFill>
                  <a:srgbClr val="002060"/>
                </a:solidFill>
              </a:rPr>
              <a:t>W 1611 roku</a:t>
            </a:r>
            <a:r>
              <a:rPr lang="pl-PL" b="1" dirty="0" smtClean="0">
                <a:solidFill>
                  <a:srgbClr val="002060"/>
                </a:solidFill>
              </a:rPr>
              <a:t> </a:t>
            </a:r>
            <a:r>
              <a:rPr lang="pl-PL" u="sng" dirty="0" smtClean="0">
                <a:solidFill>
                  <a:srgbClr val="002060"/>
                </a:solidFill>
                <a:hlinkClick r:id="rId2" tooltip="Mikołaj Zebrzydowski"/>
              </a:rPr>
              <a:t>Mikołaj Zebrzydowski</a:t>
            </a:r>
            <a:r>
              <a:rPr lang="pl-PL" b="1" dirty="0" smtClean="0">
                <a:solidFill>
                  <a:srgbClr val="002060"/>
                </a:solidFill>
              </a:rPr>
              <a:t> </a:t>
            </a:r>
            <a:r>
              <a:rPr lang="pl-PL" dirty="0" smtClean="0">
                <a:solidFill>
                  <a:srgbClr val="002060"/>
                </a:solidFill>
              </a:rPr>
              <a:t>wybudował małą kaplicę Grobu Matki Boskiej,</a:t>
            </a:r>
            <a:r>
              <a:rPr lang="pl-PL" b="1" dirty="0" smtClean="0">
                <a:solidFill>
                  <a:srgbClr val="002060"/>
                </a:solidFill>
              </a:rPr>
              <a:t> </a:t>
            </a:r>
            <a:r>
              <a:rPr lang="pl-PL" dirty="0" smtClean="0">
                <a:solidFill>
                  <a:srgbClr val="002060"/>
                </a:solidFill>
              </a:rPr>
              <a:t>której nadano kształt sarkofagu. </a:t>
            </a:r>
          </a:p>
          <a:p>
            <a:pPr algn="just">
              <a:buNone/>
            </a:pPr>
            <a:r>
              <a:rPr lang="pl-PL" dirty="0">
                <a:solidFill>
                  <a:srgbClr val="002060"/>
                </a:solidFill>
              </a:rPr>
              <a:t> </a:t>
            </a:r>
            <a:r>
              <a:rPr lang="pl-PL" dirty="0" smtClean="0">
                <a:solidFill>
                  <a:srgbClr val="002060"/>
                </a:solidFill>
              </a:rPr>
              <a:t>   Miała ona jedne, niskie drzwi i jedno mała okno. </a:t>
            </a:r>
          </a:p>
          <a:p>
            <a:pPr algn="just">
              <a:buNone/>
            </a:pPr>
            <a:r>
              <a:rPr lang="pl-PL" dirty="0" smtClean="0">
                <a:solidFill>
                  <a:srgbClr val="002060"/>
                </a:solidFill>
              </a:rPr>
              <a:t>    Wewnątrz kaplicy postawiono mały ołtarzyk z leżącą w trumnie figurką Matki Boskiej. </a:t>
            </a:r>
          </a:p>
          <a:p>
            <a:pPr algn="just">
              <a:buNone/>
            </a:pPr>
            <a:r>
              <a:rPr lang="pl-PL" dirty="0" smtClean="0">
                <a:solidFill>
                  <a:srgbClr val="002060"/>
                </a:solidFill>
              </a:rPr>
              <a:t>    W 1615 roku zaczęto wznosić nad tą małą kaplicą duży kościół. Mury wyciągnięto do połowy planowanej wysokości kościoła.</a:t>
            </a:r>
          </a:p>
          <a:p>
            <a:pPr algn="just">
              <a:buNone/>
            </a:pPr>
            <a:r>
              <a:rPr lang="pl-PL" dirty="0" smtClean="0">
                <a:solidFill>
                  <a:srgbClr val="002060"/>
                </a:solidFill>
              </a:rPr>
              <a:t>    Śmierć Mikołaja Zebrzydowskiego w 1620 roku, a pewnie wadliwe założenie fundamentów na moczarowatym terenie, spowodowały przerwę w budowie. </a:t>
            </a:r>
          </a:p>
          <a:p>
            <a:pPr algn="just">
              <a:buNone/>
            </a:pPr>
            <a:r>
              <a:rPr lang="pl-PL" dirty="0" smtClean="0">
                <a:solidFill>
                  <a:srgbClr val="002060"/>
                </a:solidFill>
              </a:rPr>
              <a:t>    Kontynuację budowy kościoła podjął </a:t>
            </a:r>
            <a:r>
              <a:rPr lang="pl-PL" u="sng" dirty="0" smtClean="0">
                <a:solidFill>
                  <a:srgbClr val="002060"/>
                </a:solidFill>
                <a:hlinkClick r:id="rId3" tooltip="Jan Zebrzydowski"/>
              </a:rPr>
              <a:t>Jan Zebrzydowski</a:t>
            </a:r>
            <a:r>
              <a:rPr lang="pl-PL" dirty="0" smtClean="0">
                <a:solidFill>
                  <a:srgbClr val="002060"/>
                </a:solidFill>
              </a:rPr>
              <a:t>, syn Mikołaja Zebrzydowskiego. Zaczęto od wzmocnienia fundamentów sześcioma masywnymi skarpami, wykonanymi z ciosu. Dopiero po tym zabiegu kontynuowano dalsze prace budowlane.</a:t>
            </a:r>
            <a:endParaRPr lang="pl-PL" dirty="0">
              <a:solidFill>
                <a:srgbClr val="002060"/>
              </a:solidFill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0789920" y="1344706"/>
            <a:ext cx="1065904" cy="5419165"/>
          </a:xfrm>
        </p:spPr>
        <p:txBody>
          <a:bodyPr>
            <a:normAutofit/>
          </a:bodyPr>
          <a:lstStyle/>
          <a:p>
            <a:endParaRPr lang="pl-PL" sz="2400" dirty="0"/>
          </a:p>
          <a:p>
            <a:endParaRPr lang="pl-PL" sz="2400" dirty="0"/>
          </a:p>
        </p:txBody>
      </p:sp>
    </p:spTree>
    <p:extLst>
      <p:ext uri="{BB962C8B-B14F-4D97-AF65-F5344CB8AC3E}">
        <p14:creationId xmlns="" xmlns:p14="http://schemas.microsoft.com/office/powerpoint/2010/main" val="310089798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750">
        <p15:prstTrans prst="fallOver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524435"/>
            <a:ext cx="6468035" cy="5271247"/>
          </a:xfrm>
        </p:spPr>
        <p:txBody>
          <a:bodyPr>
            <a:noAutofit/>
          </a:bodyPr>
          <a:lstStyle/>
          <a:p>
            <a:r>
              <a:rPr lang="pl-PL" sz="1600" dirty="0" smtClean="0">
                <a:solidFill>
                  <a:srgbClr val="00206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pl-PL" sz="1600" dirty="0" smtClean="0">
                <a:solidFill>
                  <a:srgbClr val="00206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</a:br>
            <a:r>
              <a:rPr lang="pl-PL" sz="1600" dirty="0">
                <a:solidFill>
                  <a:srgbClr val="00206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pl-PL" sz="1600" dirty="0">
                <a:solidFill>
                  <a:srgbClr val="00206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</a:br>
            <a:r>
              <a:rPr lang="pl-PL" sz="1600" dirty="0" smtClean="0">
                <a:solidFill>
                  <a:srgbClr val="00206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pl-PL" sz="1600" dirty="0" smtClean="0">
                <a:solidFill>
                  <a:srgbClr val="00206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</a:br>
            <a:r>
              <a:rPr lang="pl-PL" sz="1600" dirty="0">
                <a:solidFill>
                  <a:srgbClr val="00206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pl-PL" sz="1600" dirty="0">
                <a:solidFill>
                  <a:srgbClr val="00206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</a:br>
            <a:r>
              <a:rPr lang="pl-PL" sz="1600" dirty="0" smtClean="0">
                <a:solidFill>
                  <a:srgbClr val="00206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pl-PL" sz="1600" dirty="0" smtClean="0">
                <a:solidFill>
                  <a:srgbClr val="00206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</a:br>
            <a:r>
              <a:rPr lang="pl-PL" sz="1600" dirty="0">
                <a:solidFill>
                  <a:srgbClr val="00206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pl-PL" sz="1600" dirty="0">
                <a:solidFill>
                  <a:srgbClr val="00206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</a:br>
            <a:r>
              <a:rPr lang="pl-PL" sz="1600" dirty="0" smtClean="0">
                <a:solidFill>
                  <a:srgbClr val="00206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pl-PL" sz="1600" dirty="0" smtClean="0">
                <a:solidFill>
                  <a:srgbClr val="00206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</a:br>
            <a:r>
              <a:rPr lang="pl-PL" sz="1600" dirty="0">
                <a:solidFill>
                  <a:srgbClr val="00206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pl-PL" sz="1600" dirty="0">
                <a:solidFill>
                  <a:srgbClr val="00206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</a:br>
            <a:r>
              <a:rPr lang="pl-PL" sz="1600" dirty="0" smtClean="0">
                <a:solidFill>
                  <a:srgbClr val="00206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pl-PL" sz="1600" dirty="0" smtClean="0">
                <a:solidFill>
                  <a:srgbClr val="00206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</a:br>
            <a:r>
              <a:rPr lang="pl-PL" sz="1600" dirty="0">
                <a:solidFill>
                  <a:srgbClr val="00206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pl-PL" sz="1600" dirty="0">
                <a:solidFill>
                  <a:srgbClr val="00206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</a:br>
            <a:r>
              <a:rPr lang="pl-PL" sz="1600" dirty="0" smtClean="0">
                <a:solidFill>
                  <a:srgbClr val="00206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pl-PL" sz="1600" dirty="0" smtClean="0">
                <a:solidFill>
                  <a:srgbClr val="00206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</a:br>
            <a:r>
              <a:rPr lang="pl-PL" sz="1600" dirty="0">
                <a:solidFill>
                  <a:srgbClr val="00206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pl-PL" sz="1600" dirty="0">
                <a:solidFill>
                  <a:srgbClr val="00206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</a:br>
            <a:r>
              <a:rPr lang="pl-PL" sz="1600" dirty="0" smtClean="0">
                <a:solidFill>
                  <a:srgbClr val="00206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pl-PL" sz="1600" dirty="0" smtClean="0">
                <a:solidFill>
                  <a:srgbClr val="00206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</a:br>
            <a:r>
              <a:rPr lang="pl-PL" sz="1600" dirty="0">
                <a:solidFill>
                  <a:srgbClr val="00206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pl-PL" sz="1600" dirty="0">
                <a:solidFill>
                  <a:srgbClr val="00206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</a:br>
            <a:r>
              <a:rPr lang="pl-PL" sz="1600" dirty="0" smtClean="0">
                <a:solidFill>
                  <a:srgbClr val="00206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pl-PL" sz="1600" dirty="0" smtClean="0">
                <a:solidFill>
                  <a:srgbClr val="00206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</a:br>
            <a:r>
              <a:rPr lang="pl-PL" sz="1600" dirty="0" smtClean="0">
                <a:solidFill>
                  <a:srgbClr val="00206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pl-PL" sz="1600" dirty="0" smtClean="0">
                <a:solidFill>
                  <a:srgbClr val="00206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</a:br>
            <a:r>
              <a:rPr lang="pl-PL" sz="1600" dirty="0">
                <a:solidFill>
                  <a:srgbClr val="00206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pl-PL" sz="1600" dirty="0">
                <a:solidFill>
                  <a:srgbClr val="00206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</a:br>
            <a:r>
              <a:rPr lang="pl-PL" sz="1600" dirty="0" smtClean="0">
                <a:solidFill>
                  <a:srgbClr val="00206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pl-PL" sz="1600" dirty="0" smtClean="0">
                <a:solidFill>
                  <a:srgbClr val="00206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</a:br>
            <a:r>
              <a:rPr lang="pl-PL" sz="1600" dirty="0">
                <a:solidFill>
                  <a:srgbClr val="00206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pl-PL" sz="1600" dirty="0">
                <a:solidFill>
                  <a:srgbClr val="00206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</a:br>
            <a:r>
              <a:rPr lang="pl-PL" sz="1600" dirty="0" smtClean="0">
                <a:solidFill>
                  <a:srgbClr val="00206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pl-PL" sz="1600" dirty="0" smtClean="0">
                <a:solidFill>
                  <a:srgbClr val="00206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</a:br>
            <a:r>
              <a:rPr lang="pl-PL" sz="1600" dirty="0">
                <a:solidFill>
                  <a:srgbClr val="00206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pl-PL" sz="1600" dirty="0">
                <a:solidFill>
                  <a:srgbClr val="00206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</a:br>
            <a:r>
              <a:rPr lang="pl-PL" sz="1600" dirty="0" smtClean="0">
                <a:solidFill>
                  <a:srgbClr val="00206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kościół powstał na rzucie wydłużonego prostokąta    z półkolista  absydą od  - strony wschodniej i półeliptyczną  kruchtą  - od strony zachodniej. </a:t>
            </a:r>
            <a:br>
              <a:rPr lang="pl-PL" sz="1600" dirty="0" smtClean="0">
                <a:solidFill>
                  <a:srgbClr val="00206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</a:br>
            <a:r>
              <a:rPr lang="pl-PL" sz="1600" b="1" dirty="0" smtClean="0">
                <a:solidFill>
                  <a:srgbClr val="00206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Świątynia nosi cechy baroku i należy do najpiękniejszych obiektów sakralnych w Kalwarii. </a:t>
            </a:r>
            <a:br>
              <a:rPr lang="pl-PL" sz="1600" b="1" dirty="0" smtClean="0">
                <a:solidFill>
                  <a:srgbClr val="00206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</a:br>
            <a:r>
              <a:rPr lang="pl-PL" sz="1600" dirty="0" smtClean="0">
                <a:solidFill>
                  <a:srgbClr val="00206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W 7 września 1642 roku, konsekrował kościół bp Tomasz Oborski</a:t>
            </a:r>
            <a:br>
              <a:rPr lang="pl-PL" sz="1600" dirty="0" smtClean="0">
                <a:solidFill>
                  <a:srgbClr val="00206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</a:br>
            <a:r>
              <a:rPr lang="pl-PL" sz="1600" dirty="0" smtClean="0">
                <a:solidFill>
                  <a:srgbClr val="00206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 W latach 1754-1757, 1759-1763, gdy przełożonym                           w Kalwarii był o. Jan </a:t>
            </a:r>
            <a:r>
              <a:rPr lang="pl-PL" sz="1600" dirty="0" err="1" smtClean="0">
                <a:solidFill>
                  <a:srgbClr val="00206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Kapistran</a:t>
            </a:r>
            <a:r>
              <a:rPr lang="pl-PL" sz="1600" dirty="0" smtClean="0">
                <a:solidFill>
                  <a:srgbClr val="00206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 Połaniecki, odrestaurowano kaplicę Grobu Matki Bożej, nad którą, w górnym kościele, postawiono nowy ołtarz. </a:t>
            </a:r>
            <a:br>
              <a:rPr lang="pl-PL" sz="1600" dirty="0" smtClean="0">
                <a:solidFill>
                  <a:srgbClr val="00206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</a:br>
            <a:r>
              <a:rPr lang="pl-PL" sz="1600" dirty="0" smtClean="0">
                <a:solidFill>
                  <a:srgbClr val="00206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W latach 1793-1816, 1819-1822, gdy gwardianem był o. Gaudenty </a:t>
            </a:r>
            <a:r>
              <a:rPr lang="pl-PL" sz="1600" dirty="0" err="1" smtClean="0">
                <a:solidFill>
                  <a:srgbClr val="00206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Tynel</a:t>
            </a:r>
            <a:r>
              <a:rPr lang="pl-PL" sz="1600" dirty="0" smtClean="0">
                <a:solidFill>
                  <a:srgbClr val="00206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, położono w nawie posadzkę marmurową  i wykonano marmurowe schody do kościoła górnego oraz sprawiono nowe organy. </a:t>
            </a:r>
            <a:br>
              <a:rPr lang="pl-PL" sz="1600" dirty="0" smtClean="0">
                <a:solidFill>
                  <a:srgbClr val="00206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</a:br>
            <a:r>
              <a:rPr lang="pl-PL" sz="1600" b="1" dirty="0" smtClean="0">
                <a:solidFill>
                  <a:srgbClr val="00206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Przed fasadą kościoła ustawiono na kamiennych cokołach posągi dwunastu Apostołów. </a:t>
            </a:r>
            <a:br>
              <a:rPr lang="pl-PL" sz="1600" b="1" dirty="0" smtClean="0">
                <a:solidFill>
                  <a:srgbClr val="00206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</a:br>
            <a:r>
              <a:rPr lang="pl-PL" sz="1600" dirty="0" smtClean="0">
                <a:solidFill>
                  <a:srgbClr val="00206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Między cokołami, w miejsce dawnego muru, wprawiono żelazne sztachety. Resztę muru okalającego kościół zostawiono.</a:t>
            </a:r>
            <a:r>
              <a:rPr lang="pl-PL" sz="1600" dirty="0" smtClean="0">
                <a:solidFill>
                  <a:schemeClr val="bg1"/>
                </a:solidFill>
              </a:rPr>
              <a:t/>
            </a:r>
            <a:br>
              <a:rPr lang="pl-PL" sz="1600" dirty="0" smtClean="0">
                <a:solidFill>
                  <a:schemeClr val="bg1"/>
                </a:solidFill>
              </a:rPr>
            </a:br>
            <a:endParaRPr lang="pl-PL" sz="1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200613" y="3617259"/>
            <a:ext cx="1443801" cy="6014857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2050" name="Picture 2" descr="https://upload.wikimedia.org/wikipedia/commons/f/fc/Brody_Ko%C5%9Bci%C3%B3%C5%82_NMP_16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737" y="104236"/>
            <a:ext cx="5617029" cy="50425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9904874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750">
        <p15:prstTrans prst="fallOver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1" y="473635"/>
            <a:ext cx="8821270" cy="5053106"/>
          </a:xfrm>
        </p:spPr>
        <p:txBody>
          <a:bodyPr>
            <a:normAutofit/>
          </a:bodyPr>
          <a:lstStyle/>
          <a:p>
            <a:r>
              <a:rPr lang="pl-PL" sz="2000" b="1" dirty="0" smtClean="0">
                <a:solidFill>
                  <a:srgbClr val="002060"/>
                </a:solidFill>
              </a:rPr>
              <a:t>O. Stefan Podworski</a:t>
            </a:r>
            <a:r>
              <a:rPr lang="pl-PL" sz="2000" dirty="0" smtClean="0">
                <a:solidFill>
                  <a:srgbClr val="002060"/>
                </a:solidFill>
              </a:rPr>
              <a:t>, rezydent przy kościele Grobu Matki </a:t>
            </a:r>
            <a:r>
              <a:rPr lang="pl-PL" sz="2000" dirty="0" err="1" smtClean="0">
                <a:solidFill>
                  <a:srgbClr val="002060"/>
                </a:solidFill>
              </a:rPr>
              <a:t>Bożej,przed</a:t>
            </a:r>
            <a:r>
              <a:rPr lang="pl-PL" sz="2000" dirty="0" smtClean="0">
                <a:solidFill>
                  <a:srgbClr val="002060"/>
                </a:solidFill>
              </a:rPr>
              <a:t> zbliżającym się jubileuszem trzystulecia tego kościoła, </a:t>
            </a:r>
            <a:r>
              <a:rPr lang="pl-PL" sz="2000" b="1" dirty="0" smtClean="0">
                <a:solidFill>
                  <a:srgbClr val="002060"/>
                </a:solidFill>
              </a:rPr>
              <a:t>w roku 1909 przeprowadził jego gruntowy remont</a:t>
            </a:r>
            <a:r>
              <a:rPr lang="pl-PL" sz="2000" dirty="0" smtClean="0">
                <a:solidFill>
                  <a:srgbClr val="002060"/>
                </a:solidFill>
              </a:rPr>
              <a:t>.</a:t>
            </a:r>
            <a:br>
              <a:rPr lang="pl-PL" sz="2000" dirty="0" smtClean="0">
                <a:solidFill>
                  <a:srgbClr val="002060"/>
                </a:solidFill>
              </a:rPr>
            </a:br>
            <a:r>
              <a:rPr lang="pl-PL" sz="2000" dirty="0" smtClean="0">
                <a:solidFill>
                  <a:srgbClr val="002060"/>
                </a:solidFill>
              </a:rPr>
              <a:t> </a:t>
            </a:r>
            <a:br>
              <a:rPr lang="pl-PL" sz="2000" dirty="0" smtClean="0">
                <a:solidFill>
                  <a:srgbClr val="002060"/>
                </a:solidFill>
              </a:rPr>
            </a:br>
            <a:r>
              <a:rPr lang="pl-PL" sz="2000" dirty="0" smtClean="0">
                <a:solidFill>
                  <a:srgbClr val="002060"/>
                </a:solidFill>
              </a:rPr>
              <a:t>Usunięto mur okalający kościół, który zastąpiono ogrodzeniem z metalowych sztachet. </a:t>
            </a:r>
            <a:br>
              <a:rPr lang="pl-PL" sz="2000" dirty="0" smtClean="0">
                <a:solidFill>
                  <a:srgbClr val="002060"/>
                </a:solidFill>
              </a:rPr>
            </a:br>
            <a:r>
              <a:rPr lang="pl-PL" sz="2000" dirty="0" smtClean="0">
                <a:solidFill>
                  <a:srgbClr val="002060"/>
                </a:solidFill>
              </a:rPr>
              <a:t/>
            </a:r>
            <a:br>
              <a:rPr lang="pl-PL" sz="2000" dirty="0" smtClean="0">
                <a:solidFill>
                  <a:srgbClr val="002060"/>
                </a:solidFill>
              </a:rPr>
            </a:br>
            <a:r>
              <a:rPr lang="pl-PL" sz="2000" dirty="0" smtClean="0">
                <a:solidFill>
                  <a:srgbClr val="002060"/>
                </a:solidFill>
              </a:rPr>
              <a:t>Przed wejściem na dziedziniec świątyni, na zboczu, wzniesiono mur oporowy, a w nim </a:t>
            </a:r>
            <a:r>
              <a:rPr lang="pl-PL" sz="2000" b="1" dirty="0" smtClean="0">
                <a:solidFill>
                  <a:srgbClr val="002060"/>
                </a:solidFill>
              </a:rPr>
              <a:t>zbudowano grotę Matki Boskiej              z Lourdes</a:t>
            </a:r>
            <a:r>
              <a:rPr lang="pl-PL" sz="2000" dirty="0" smtClean="0">
                <a:solidFill>
                  <a:srgbClr val="002060"/>
                </a:solidFill>
              </a:rPr>
              <a:t>, którą poświęcił 15 sierpnia 1911 roku  - uczestniczący w uroczystościach jubileuszowych </a:t>
            </a:r>
            <a:br>
              <a:rPr lang="pl-PL" sz="2000" dirty="0" smtClean="0">
                <a:solidFill>
                  <a:srgbClr val="002060"/>
                </a:solidFill>
              </a:rPr>
            </a:br>
            <a:r>
              <a:rPr lang="pl-PL" sz="2000" dirty="0" smtClean="0">
                <a:solidFill>
                  <a:srgbClr val="002060"/>
                </a:solidFill>
              </a:rPr>
              <a:t>sufragan krakowski bp Anatol Nowak.</a:t>
            </a:r>
            <a:br>
              <a:rPr lang="pl-PL" sz="2000" dirty="0" smtClean="0">
                <a:solidFill>
                  <a:srgbClr val="002060"/>
                </a:solidFill>
              </a:rPr>
            </a:br>
            <a:endParaRPr lang="pl-PL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8340724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750">
        <p15:prstTrans prst="fallOver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4211" y="685800"/>
            <a:ext cx="8681857" cy="4265023"/>
          </a:xfrm>
        </p:spPr>
        <p:txBody>
          <a:bodyPr>
            <a:normAutofit fontScale="90000"/>
          </a:bodyPr>
          <a:lstStyle/>
          <a:p>
            <a:r>
              <a:rPr lang="pl-PL" sz="2200" dirty="0" smtClean="0">
                <a:solidFill>
                  <a:schemeClr val="bg1"/>
                </a:solidFill>
              </a:rPr>
              <a:t>Od północnej strony świątyni, została zbudowana </a:t>
            </a:r>
            <a:r>
              <a:rPr lang="pl-PL" sz="2200" b="1" dirty="0" smtClean="0">
                <a:solidFill>
                  <a:schemeClr val="bg1"/>
                </a:solidFill>
              </a:rPr>
              <a:t>drewniana rezydencja z kilkoma pomieszczeniami dla zakonników. </a:t>
            </a:r>
            <a:r>
              <a:rPr lang="pl-PL" sz="2200" dirty="0" smtClean="0">
                <a:solidFill>
                  <a:schemeClr val="bg1"/>
                </a:solidFill>
              </a:rPr>
              <a:t/>
            </a:r>
            <a:br>
              <a:rPr lang="pl-PL" sz="2200" dirty="0" smtClean="0">
                <a:solidFill>
                  <a:schemeClr val="bg1"/>
                </a:solidFill>
              </a:rPr>
            </a:br>
            <a:r>
              <a:rPr lang="pl-PL" sz="2200" dirty="0" smtClean="0">
                <a:solidFill>
                  <a:schemeClr val="bg1"/>
                </a:solidFill>
              </a:rPr>
              <a:t>Prawdopodobnie </a:t>
            </a:r>
            <a:r>
              <a:rPr lang="pl-PL" sz="2200" b="1" dirty="0" smtClean="0">
                <a:solidFill>
                  <a:schemeClr val="bg1"/>
                </a:solidFill>
              </a:rPr>
              <a:t>zbudował ją Jan Zebrzydowski </a:t>
            </a:r>
            <a:r>
              <a:rPr lang="pl-PL" sz="2200" dirty="0" smtClean="0">
                <a:solidFill>
                  <a:schemeClr val="bg1"/>
                </a:solidFill>
              </a:rPr>
              <a:t>albo jego syn Michał. Na początku XIX wieku, O. Gaudenty </a:t>
            </a:r>
            <a:r>
              <a:rPr lang="pl-PL" sz="2200" dirty="0" err="1" smtClean="0">
                <a:solidFill>
                  <a:schemeClr val="bg1"/>
                </a:solidFill>
              </a:rPr>
              <a:t>Tynel</a:t>
            </a:r>
            <a:r>
              <a:rPr lang="pl-PL" sz="2200" dirty="0" smtClean="0">
                <a:solidFill>
                  <a:schemeClr val="bg1"/>
                </a:solidFill>
              </a:rPr>
              <a:t>, w miejsce drewnianej rezydencji, zbudował murowaną. </a:t>
            </a:r>
            <a:br>
              <a:rPr lang="pl-PL" sz="2200" dirty="0" smtClean="0">
                <a:solidFill>
                  <a:schemeClr val="bg1"/>
                </a:solidFill>
              </a:rPr>
            </a:br>
            <a:r>
              <a:rPr lang="pl-PL" sz="2200" dirty="0" smtClean="0">
                <a:solidFill>
                  <a:schemeClr val="bg1"/>
                </a:solidFill>
              </a:rPr>
              <a:t>O. Stefan Podworski w roku 1902 nadbudował </a:t>
            </a:r>
            <a:r>
              <a:rPr lang="pl-PL" sz="2000" dirty="0" smtClean="0">
                <a:solidFill>
                  <a:schemeClr val="bg1"/>
                </a:solidFill>
              </a:rPr>
              <a:t>na nią piętro. </a:t>
            </a:r>
            <a:br>
              <a:rPr lang="pl-PL" sz="2000" dirty="0" smtClean="0">
                <a:solidFill>
                  <a:schemeClr val="bg1"/>
                </a:solidFill>
              </a:rPr>
            </a:br>
            <a:r>
              <a:rPr lang="pl-PL" sz="2000" dirty="0" smtClean="0">
                <a:solidFill>
                  <a:schemeClr val="bg1"/>
                </a:solidFill>
              </a:rPr>
              <a:t>Po roku 1980 w </a:t>
            </a:r>
            <a:r>
              <a:rPr lang="pl-PL" sz="2200" dirty="0" smtClean="0">
                <a:solidFill>
                  <a:schemeClr val="bg1"/>
                </a:solidFill>
              </a:rPr>
              <a:t>miejscu domu gospodarczego, zbudowano nowy budynek, w którym na parterze są pomieszczenia gospodarcze oraz salka katechetyczna, a na piętrzę refektarz.</a:t>
            </a:r>
            <a:endParaRPr lang="pl-PL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9534136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750">
        <p15:prstTrans prst="fallOver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97541" y="228599"/>
            <a:ext cx="10501385" cy="1532966"/>
          </a:xfrm>
        </p:spPr>
        <p:txBody>
          <a:bodyPr/>
          <a:lstStyle/>
          <a:p>
            <a:pPr algn="ctr"/>
            <a:r>
              <a:rPr lang="pl-PL" b="1" dirty="0" smtClean="0">
                <a:solidFill>
                  <a:srgbClr val="002060"/>
                </a:solidFill>
              </a:rPr>
              <a:t>Lanckorona miasteczko </a:t>
            </a:r>
            <a:br>
              <a:rPr lang="pl-PL" b="1" dirty="0" smtClean="0">
                <a:solidFill>
                  <a:srgbClr val="002060"/>
                </a:solidFill>
              </a:rPr>
            </a:br>
            <a:r>
              <a:rPr lang="pl-PL" b="1" dirty="0" smtClean="0">
                <a:solidFill>
                  <a:srgbClr val="002060"/>
                </a:solidFill>
              </a:rPr>
              <a:t>na wzgórzu</a:t>
            </a:r>
            <a:endParaRPr lang="pl-PL" b="1" dirty="0">
              <a:solidFill>
                <a:srgbClr val="002060"/>
              </a:solidFill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97541" y="2003612"/>
            <a:ext cx="11335871" cy="4612341"/>
          </a:xfrm>
        </p:spPr>
        <p:txBody>
          <a:bodyPr>
            <a:normAutofit/>
          </a:bodyPr>
          <a:lstStyle/>
          <a:p>
            <a:endParaRPr lang="pl-PL" sz="2400" b="1" dirty="0">
              <a:solidFill>
                <a:srgbClr val="FFFF00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65" y="2003612"/>
            <a:ext cx="11214847" cy="461234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535747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750">
        <p15:prstTrans prst="fallOver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" name="Obraz 4" descr="https://polskapogodzinach.pl/wp-content/uploads/2018/07/lanckorona-atrakcje-zaulek-animacji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967" y="509451"/>
            <a:ext cx="9560859" cy="6012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1922049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750">
        <p15:prstTrans prst="fallOver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4212" y="875211"/>
            <a:ext cx="8001000" cy="4036423"/>
          </a:xfrm>
        </p:spPr>
        <p:txBody>
          <a:bodyPr>
            <a:normAutofit fontScale="90000"/>
          </a:bodyPr>
          <a:lstStyle/>
          <a:p>
            <a:r>
              <a:rPr lang="pl-PL" sz="2200" dirty="0" smtClean="0"/>
              <a:t/>
            </a:r>
            <a:br>
              <a:rPr lang="pl-PL" sz="2200" dirty="0" smtClean="0"/>
            </a:br>
            <a:r>
              <a:rPr lang="pl-PL" sz="2200" dirty="0" smtClean="0"/>
              <a:t/>
            </a:r>
            <a:br>
              <a:rPr lang="pl-PL" sz="2200" dirty="0" smtClean="0"/>
            </a:br>
            <a:r>
              <a:rPr lang="pl-PL" sz="2200" b="1" dirty="0" smtClean="0">
                <a:solidFill>
                  <a:srgbClr val="002060"/>
                </a:solidFill>
              </a:rPr>
              <a:t>drewniane wille Lanckorony</a:t>
            </a:r>
            <a:r>
              <a:rPr lang="pl-PL" sz="2200" dirty="0" smtClean="0">
                <a:solidFill>
                  <a:srgbClr val="002060"/>
                </a:solidFill>
              </a:rPr>
              <a:t/>
            </a:r>
            <a:br>
              <a:rPr lang="pl-PL" sz="2200" dirty="0" smtClean="0">
                <a:solidFill>
                  <a:srgbClr val="002060"/>
                </a:solidFill>
              </a:rPr>
            </a:br>
            <a:r>
              <a:rPr lang="pl-PL" sz="2200" dirty="0" smtClean="0">
                <a:solidFill>
                  <a:srgbClr val="002060"/>
                </a:solidFill>
              </a:rPr>
              <a:t/>
            </a:r>
            <a:br>
              <a:rPr lang="pl-PL" sz="2200" dirty="0" smtClean="0">
                <a:solidFill>
                  <a:srgbClr val="002060"/>
                </a:solidFill>
              </a:rPr>
            </a:br>
            <a:r>
              <a:rPr lang="pl-PL" sz="2200" dirty="0" smtClean="0">
                <a:solidFill>
                  <a:srgbClr val="002060"/>
                </a:solidFill>
              </a:rPr>
              <a:t/>
            </a:r>
            <a:br>
              <a:rPr lang="pl-PL" sz="2200" dirty="0" smtClean="0">
                <a:solidFill>
                  <a:srgbClr val="002060"/>
                </a:solidFill>
              </a:rPr>
            </a:br>
            <a:r>
              <a:rPr lang="pl-PL" sz="2200" dirty="0" smtClean="0">
                <a:solidFill>
                  <a:srgbClr val="002060"/>
                </a:solidFill>
              </a:rPr>
              <a:t/>
            </a:r>
            <a:br>
              <a:rPr lang="pl-PL" sz="2200" dirty="0" smtClean="0">
                <a:solidFill>
                  <a:srgbClr val="002060"/>
                </a:solidFill>
              </a:rPr>
            </a:br>
            <a:r>
              <a:rPr lang="pl-PL" sz="2200" dirty="0" smtClean="0">
                <a:solidFill>
                  <a:srgbClr val="002060"/>
                </a:solidFill>
              </a:rPr>
              <a:t>W okresie międzywojennym Lanckorona była naprawdę modna, </a:t>
            </a:r>
            <a:br>
              <a:rPr lang="pl-PL" sz="2200" dirty="0" smtClean="0">
                <a:solidFill>
                  <a:srgbClr val="002060"/>
                </a:solidFill>
              </a:rPr>
            </a:br>
            <a:r>
              <a:rPr lang="pl-PL" sz="2200" dirty="0" smtClean="0">
                <a:solidFill>
                  <a:srgbClr val="002060"/>
                </a:solidFill>
              </a:rPr>
              <a:t>można prawie powiedzieć o budowlanym boomie Poszukajcie więc najwyżej położonej </a:t>
            </a:r>
            <a:r>
              <a:rPr lang="pl-PL" sz="2200" b="1" dirty="0" smtClean="0">
                <a:solidFill>
                  <a:srgbClr val="002060"/>
                </a:solidFill>
              </a:rPr>
              <a:t>Willi Bajka</a:t>
            </a:r>
            <a:r>
              <a:rPr lang="pl-PL" sz="2200" dirty="0" smtClean="0">
                <a:solidFill>
                  <a:srgbClr val="002060"/>
                </a:solidFill>
              </a:rPr>
              <a:t>, urokliwie przytulonej do Góry Lanckorońskiej, Willi </a:t>
            </a:r>
            <a:r>
              <a:rPr lang="pl-PL" sz="2200" b="1" dirty="0" smtClean="0">
                <a:solidFill>
                  <a:srgbClr val="002060"/>
                </a:solidFill>
              </a:rPr>
              <a:t>Tadeusz</a:t>
            </a:r>
            <a:r>
              <a:rPr lang="pl-PL" sz="2200" dirty="0" smtClean="0">
                <a:solidFill>
                  <a:srgbClr val="002060"/>
                </a:solidFill>
              </a:rPr>
              <a:t>, która w Lanckoronie jest wręcz instytucją czy </a:t>
            </a:r>
            <a:r>
              <a:rPr lang="pl-PL" sz="2200" b="1" dirty="0" smtClean="0">
                <a:solidFill>
                  <a:srgbClr val="002060"/>
                </a:solidFill>
              </a:rPr>
              <a:t>Willi Modrzewiowej </a:t>
            </a:r>
            <a:r>
              <a:rPr lang="pl-PL" sz="2200" dirty="0" smtClean="0">
                <a:solidFill>
                  <a:srgbClr val="002060"/>
                </a:solidFill>
              </a:rPr>
              <a:t>powstałej na wzór alpejski. </a:t>
            </a:r>
            <a:br>
              <a:rPr lang="pl-PL" sz="2200" dirty="0" smtClean="0">
                <a:solidFill>
                  <a:srgbClr val="002060"/>
                </a:solidFill>
              </a:rPr>
            </a:br>
            <a:r>
              <a:rPr lang="pl-PL" sz="2200" dirty="0" smtClean="0">
                <a:solidFill>
                  <a:srgbClr val="002060"/>
                </a:solidFill>
              </a:rPr>
              <a:t>Za każdą z nich stoją niezwykła historia i klimat.</a:t>
            </a:r>
            <a:r>
              <a:rPr lang="pl-PL" dirty="0" smtClean="0">
                <a:solidFill>
                  <a:srgbClr val="002060"/>
                </a:solidFill>
              </a:rPr>
              <a:t/>
            </a:r>
            <a:br>
              <a:rPr lang="pl-PL" dirty="0" smtClean="0">
                <a:solidFill>
                  <a:srgbClr val="002060"/>
                </a:solidFill>
              </a:rPr>
            </a:br>
            <a:endParaRPr lang="pl-PL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5563710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750">
        <p15:prstTrans prst="fallOver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Willa Bajka w Lanckoronie i widok na góry.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681037"/>
            <a:ext cx="9753600" cy="549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6309663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750">
        <p15:prstTrans prst="fallOver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 flipV="1">
            <a:off x="255494" y="430883"/>
            <a:ext cx="1193650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1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r.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914400" y="513220"/>
            <a:ext cx="9372600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200" b="0" i="0" u="none" strike="noStrike" cap="none" normalizeH="0" baseline="0" dirty="0" smtClean="0">
              <a:ln>
                <a:noFill/>
              </a:ln>
              <a:solidFill>
                <a:srgbClr val="666666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sz="1200" dirty="0" smtClean="0">
              <a:solidFill>
                <a:srgbClr val="666666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200" b="0" i="0" u="none" strike="noStrike" cap="none" normalizeH="0" baseline="0" dirty="0" smtClean="0">
              <a:ln>
                <a:noFill/>
              </a:ln>
              <a:solidFill>
                <a:srgbClr val="666666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Arial Unicode MS" pitchFamily="34" charset="-128"/>
                <a:cs typeface="Arial Unicode MS" pitchFamily="34" charset="-128"/>
              </a:rPr>
              <a:t>Ufundowana w roku 1600 na pograniczu Beskidu Makowskiego i Pogórza Wielickiego</a:t>
            </a:r>
            <a:r>
              <a:rPr kumimoji="0" lang="pl-PL" sz="2000" b="1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pl-PL" sz="20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Arial Unicode MS" pitchFamily="34" charset="-128"/>
                <a:cs typeface="Arial Unicode MS" pitchFamily="34" charset="-128"/>
              </a:rPr>
              <a:t>przez Mikołaja Zebrzydowskiego Kalwaria stanowi wyjątkowy zabytek kultury. 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Arial Unicode MS" pitchFamily="34" charset="-128"/>
                <a:cs typeface="Arial Unicode MS" pitchFamily="34" charset="-128"/>
              </a:rPr>
              <a:t>Naturalny układ terenu wykorzystano tu jako scenerię dla symbolicznego przedstawienia poszczególnych stacji Męki Chrystusa. 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Arial Unicode MS" pitchFamily="34" charset="-128"/>
                <a:cs typeface="Arial Unicode MS" pitchFamily="34" charset="-128"/>
              </a:rPr>
              <a:t>W wyniku tego powstał przepiękny krajobraz kulturowy nacechowany wartościami duchowymi, w którym elementy przyrodnicze i dzieła artystyczne łączą się w harmonijną całość. Kalwaria Zebrzydowska łączy w sobie wdzięk natury i przepych architektury baroku.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sz="1200" dirty="0" smtClean="0">
              <a:solidFill>
                <a:srgbClr val="666666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200" b="0" i="0" u="none" strike="noStrike" cap="none" normalizeH="0" baseline="0" dirty="0" smtClean="0">
              <a:ln>
                <a:noFill/>
              </a:ln>
              <a:solidFill>
                <a:srgbClr val="66666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sz="1200" dirty="0" smtClean="0">
              <a:solidFill>
                <a:srgbClr val="666666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200" b="0" i="0" u="none" strike="noStrike" cap="none" normalizeH="0" baseline="0" dirty="0" smtClean="0">
              <a:ln>
                <a:noFill/>
              </a:ln>
              <a:solidFill>
                <a:srgbClr val="66666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sz="1200" dirty="0" smtClean="0">
              <a:solidFill>
                <a:srgbClr val="666666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200" b="0" i="0" u="none" strike="noStrike" cap="none" normalizeH="0" baseline="0" dirty="0" smtClean="0">
              <a:ln>
                <a:noFill/>
              </a:ln>
              <a:solidFill>
                <a:srgbClr val="66666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555545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750">
        <p15:prstTrans prst="fallOver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0853" y="6080376"/>
            <a:ext cx="8990012" cy="537882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chemeClr val="bg1"/>
                </a:solidFill>
              </a:rPr>
              <a:t>      </a:t>
            </a:r>
            <a:r>
              <a:rPr lang="pl-PL" sz="2000" b="1" dirty="0" smtClean="0">
                <a:solidFill>
                  <a:schemeClr val="bg1"/>
                </a:solidFill>
              </a:rPr>
              <a:t>Kościół Narodzenia Świętego Jana Chrzciciela</a:t>
            </a:r>
            <a:r>
              <a:rPr lang="pl-PL" sz="2000" dirty="0" smtClean="0">
                <a:solidFill>
                  <a:schemeClr val="bg1"/>
                </a:solidFill>
              </a:rPr>
              <a:t> – </a:t>
            </a:r>
            <a:r>
              <a:rPr lang="pl-PL" sz="2000" b="1" u="sng" dirty="0" smtClean="0">
                <a:solidFill>
                  <a:schemeClr val="bg1"/>
                </a:solidFill>
                <a:hlinkClick r:id="rId2" tooltip="Kościół łaciński"/>
              </a:rPr>
              <a:t>rzymskokatolicki</a:t>
            </a:r>
            <a:r>
              <a:rPr lang="pl-PL" sz="2000" b="1" dirty="0" smtClean="0">
                <a:solidFill>
                  <a:schemeClr val="bg1"/>
                </a:solidFill>
              </a:rPr>
              <a:t> </a:t>
            </a:r>
            <a:r>
              <a:rPr lang="pl-PL" sz="2000" b="1" u="sng" dirty="0" smtClean="0">
                <a:solidFill>
                  <a:schemeClr val="bg1"/>
                </a:solidFill>
                <a:hlinkClick r:id="rId3" tooltip="Kościół parafialny"/>
              </a:rPr>
              <a:t>kościół parafialny</a:t>
            </a:r>
            <a:r>
              <a:rPr lang="pl-PL" sz="2000" b="1" dirty="0" smtClean="0">
                <a:solidFill>
                  <a:schemeClr val="bg1"/>
                </a:solidFill>
              </a:rPr>
              <a:t> należący do </a:t>
            </a:r>
            <a:r>
              <a:rPr lang="pl-PL" sz="2000" b="1" u="sng" dirty="0" smtClean="0">
                <a:solidFill>
                  <a:schemeClr val="bg1"/>
                </a:solidFill>
                <a:hlinkClick r:id="rId4" tooltip="Dekanat Kalwaria"/>
              </a:rPr>
              <a:t>dekanatu Kalwaria</a:t>
            </a:r>
            <a:r>
              <a:rPr lang="pl-PL" sz="2000" b="1" dirty="0" smtClean="0">
                <a:solidFill>
                  <a:schemeClr val="bg1"/>
                </a:solidFill>
              </a:rPr>
              <a:t> </a:t>
            </a:r>
            <a:r>
              <a:rPr lang="pl-PL" sz="2000" b="1" u="sng" dirty="0" smtClean="0">
                <a:solidFill>
                  <a:schemeClr val="bg1"/>
                </a:solidFill>
                <a:hlinkClick r:id="rId5" tooltip="Archidiecezja krakowska"/>
              </a:rPr>
              <a:t>archidiecezji krakowskiej </a:t>
            </a:r>
            <a:r>
              <a:rPr lang="pl-PL" sz="1300" dirty="0">
                <a:solidFill>
                  <a:schemeClr val="bg1"/>
                </a:solidFill>
              </a:rPr>
              <a:t/>
            </a:r>
            <a:br>
              <a:rPr lang="pl-PL" sz="1300" dirty="0">
                <a:solidFill>
                  <a:schemeClr val="bg1"/>
                </a:solidFill>
              </a:rPr>
            </a:br>
            <a:r>
              <a:rPr lang="pl-PL" sz="1200" dirty="0">
                <a:solidFill>
                  <a:schemeClr val="bg1"/>
                </a:solidFill>
              </a:rPr>
              <a:t/>
            </a:r>
            <a:br>
              <a:rPr lang="pl-PL" sz="1200" dirty="0">
                <a:solidFill>
                  <a:schemeClr val="bg1"/>
                </a:solidFill>
              </a:rPr>
            </a:br>
            <a:r>
              <a:rPr lang="pl-PL" sz="4000" dirty="0" smtClean="0">
                <a:solidFill>
                  <a:schemeClr val="bg1"/>
                </a:solidFill>
              </a:rPr>
              <a:t> </a:t>
            </a:r>
            <a:endParaRPr lang="pl-PL" sz="4000" dirty="0">
              <a:solidFill>
                <a:schemeClr val="bg1"/>
              </a:solidFill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pl-PL" sz="1700" dirty="0">
                <a:solidFill>
                  <a:schemeClr val="bg1"/>
                </a:solidFill>
              </a:rPr>
              <a:t>Wszystkie porady pochodzą z bloga </a:t>
            </a:r>
            <a:r>
              <a:rPr lang="pl-PL" sz="1700" dirty="0">
                <a:solidFill>
                  <a:schemeClr val="bg1"/>
                </a:solidFill>
                <a:hlinkClick r:id="rId6"/>
              </a:rPr>
              <a:t>zbiorporad.blog.pl</a:t>
            </a:r>
            <a:r>
              <a:rPr lang="pl-PL" sz="1700" dirty="0">
                <a:solidFill>
                  <a:schemeClr val="bg1"/>
                </a:solidFill>
              </a:rPr>
              <a:t>.</a:t>
            </a:r>
          </a:p>
          <a:p>
            <a:endParaRPr lang="pl-PL" dirty="0"/>
          </a:p>
        </p:txBody>
      </p:sp>
      <p:sp>
        <p:nvSpPr>
          <p:cNvPr id="7" name="Symbol zastępczy obrazu 6"/>
          <p:cNvSpPr>
            <a:spLocks noGrp="1"/>
          </p:cNvSpPr>
          <p:nvPr>
            <p:ph type="pic" idx="13"/>
          </p:nvPr>
        </p:nvSpPr>
        <p:spPr/>
      </p:sp>
      <p:pic>
        <p:nvPicPr>
          <p:cNvPr id="8" name="Obraz 7" descr="https://upload.wikimedia.org/wikipedia/commons/5/5a/Lanckorona_John_the_Baptist_church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1074" y="522515"/>
            <a:ext cx="10110652" cy="4741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2359605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750">
        <p15:prstTrans prst="fallOver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548640" y="235132"/>
            <a:ext cx="10071462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l-PL" dirty="0" smtClean="0">
                <a:solidFill>
                  <a:srgbClr val="202122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Płyta nagrobna Teresy </a:t>
            </a:r>
            <a:r>
              <a:rPr lang="pl-PL" dirty="0" err="1" smtClean="0">
                <a:solidFill>
                  <a:srgbClr val="202122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Liers</a:t>
            </a:r>
            <a:r>
              <a:rPr lang="pl-PL" dirty="0" smtClean="0">
                <a:solidFill>
                  <a:srgbClr val="202122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z XVII wieku wmurowana w ścianę kościoła (2008)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pl-PL" sz="4400" dirty="0" smtClean="0">
              <a:solidFill>
                <a:srgbClr val="202122"/>
              </a:solidFill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pl-PL" sz="4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Obraz 4" descr="https://upload.wikimedia.org/wikipedia/commons/thumb/b/b1/Lanckorona_church_Teresa_Liers_gravestone.jpg/220px-Lanckorona_church_Teresa_Liers_gravestone.jp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3851" y="1267097"/>
            <a:ext cx="8543109" cy="535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9314148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750">
        <p15:prstTrans prst="fallOver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b="1" dirty="0">
              <a:solidFill>
                <a:srgbClr val="FFFF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4213" y="524434"/>
            <a:ext cx="9293506" cy="580912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b="1" dirty="0" smtClean="0">
                <a:solidFill>
                  <a:srgbClr val="002060"/>
                </a:solidFill>
              </a:rPr>
              <a:t>Budowa świątyni została rozpoczęta w </a:t>
            </a:r>
            <a:r>
              <a:rPr lang="pl-PL" b="1" u="sng" dirty="0" smtClean="0">
                <a:solidFill>
                  <a:srgbClr val="002060"/>
                </a:solidFill>
                <a:hlinkClick r:id="rId2" tooltip="XIV wiek"/>
              </a:rPr>
              <a:t>XIV wieku</a:t>
            </a:r>
            <a:r>
              <a:rPr lang="pl-PL" b="1" dirty="0" smtClean="0">
                <a:solidFill>
                  <a:srgbClr val="002060"/>
                </a:solidFill>
              </a:rPr>
              <a:t>. </a:t>
            </a:r>
          </a:p>
          <a:p>
            <a:pPr marL="0" indent="0">
              <a:buNone/>
            </a:pPr>
            <a:r>
              <a:rPr lang="pl-PL" b="1" dirty="0" smtClean="0">
                <a:solidFill>
                  <a:srgbClr val="002060"/>
                </a:solidFill>
              </a:rPr>
              <a:t>W 1336 roku </a:t>
            </a:r>
            <a:r>
              <a:rPr lang="pl-PL" u="sng" dirty="0" smtClean="0">
                <a:solidFill>
                  <a:srgbClr val="002060"/>
                </a:solidFill>
                <a:hlinkClick r:id="rId3" tooltip="Kazimierz III Wielki"/>
              </a:rPr>
              <a:t>Kazimierz III Wielki</a:t>
            </a:r>
            <a:r>
              <a:rPr lang="pl-PL" b="1" dirty="0" smtClean="0">
                <a:solidFill>
                  <a:srgbClr val="002060"/>
                </a:solidFill>
              </a:rPr>
              <a:t> funduje uposaża </a:t>
            </a:r>
            <a:r>
              <a:rPr lang="pl-PL" u="sng" dirty="0" smtClean="0">
                <a:solidFill>
                  <a:srgbClr val="002060"/>
                </a:solidFill>
                <a:hlinkClick r:id="rId4" tooltip="Kościół (budynek)"/>
              </a:rPr>
              <a:t>kościół</a:t>
            </a:r>
            <a:r>
              <a:rPr lang="pl-PL" dirty="0" smtClean="0">
                <a:solidFill>
                  <a:srgbClr val="002060"/>
                </a:solidFill>
              </a:rPr>
              <a:t> </a:t>
            </a:r>
            <a:r>
              <a:rPr lang="pl-PL" b="1" dirty="0" smtClean="0">
                <a:solidFill>
                  <a:srgbClr val="002060"/>
                </a:solidFill>
              </a:rPr>
              <a:t>pod </a:t>
            </a:r>
            <a:r>
              <a:rPr lang="pl-PL" u="sng" dirty="0" smtClean="0">
                <a:solidFill>
                  <a:srgbClr val="002060"/>
                </a:solidFill>
                <a:hlinkClick r:id="rId5" tooltip="Zamek w Lanckoronie"/>
              </a:rPr>
              <a:t>zamkiem</a:t>
            </a:r>
            <a:r>
              <a:rPr lang="pl-PL" b="1" dirty="0" smtClean="0">
                <a:solidFill>
                  <a:srgbClr val="002060"/>
                </a:solidFill>
              </a:rPr>
              <a:t> znajdującym się na </a:t>
            </a:r>
            <a:r>
              <a:rPr lang="pl-PL" u="sng" dirty="0" smtClean="0">
                <a:solidFill>
                  <a:srgbClr val="002060"/>
                </a:solidFill>
                <a:hlinkClick r:id="rId6" tooltip="Lanckorońska Góra"/>
              </a:rPr>
              <a:t>Górze Lanckorońskiej</a:t>
            </a:r>
            <a:r>
              <a:rPr lang="pl-PL" b="1" dirty="0" smtClean="0">
                <a:solidFill>
                  <a:srgbClr val="002060"/>
                </a:solidFill>
              </a:rPr>
              <a:t>.</a:t>
            </a:r>
            <a:r>
              <a:rPr lang="pl-PL" dirty="0" smtClean="0">
                <a:solidFill>
                  <a:srgbClr val="002060"/>
                </a:solidFill>
              </a:rPr>
              <a:t> </a:t>
            </a:r>
          </a:p>
          <a:p>
            <a:pPr marL="0" indent="0">
              <a:buNone/>
            </a:pPr>
            <a:r>
              <a:rPr lang="pl-PL" dirty="0" smtClean="0">
                <a:solidFill>
                  <a:srgbClr val="002060"/>
                </a:solidFill>
              </a:rPr>
              <a:t>W połowie </a:t>
            </a:r>
            <a:r>
              <a:rPr lang="pl-PL" u="sng" dirty="0" smtClean="0">
                <a:solidFill>
                  <a:srgbClr val="002060"/>
                </a:solidFill>
                <a:hlinkClick r:id="rId7" tooltip="XVI wiek"/>
              </a:rPr>
              <a:t>XVI wieku</a:t>
            </a:r>
            <a:r>
              <a:rPr lang="pl-PL" dirty="0" smtClean="0">
                <a:solidFill>
                  <a:srgbClr val="002060"/>
                </a:solidFill>
              </a:rPr>
              <a:t> świątynia została </a:t>
            </a:r>
            <a:r>
              <a:rPr lang="pl-PL" u="sng" dirty="0" smtClean="0">
                <a:solidFill>
                  <a:srgbClr val="002060"/>
                </a:solidFill>
                <a:hlinkClick r:id="rId8" tooltip="Przebudowa"/>
              </a:rPr>
              <a:t>przebudowana</a:t>
            </a:r>
            <a:r>
              <a:rPr lang="pl-PL" dirty="0" smtClean="0">
                <a:solidFill>
                  <a:srgbClr val="002060"/>
                </a:solidFill>
              </a:rPr>
              <a:t>. Konsekracja świątyni odbyła się w dniu 29 września 1649 roku. Dokonał jej </a:t>
            </a:r>
            <a:r>
              <a:rPr lang="pl-PL" u="sng" dirty="0" smtClean="0">
                <a:solidFill>
                  <a:srgbClr val="002060"/>
                </a:solidFill>
                <a:hlinkClick r:id="rId9" tooltip="Biskup"/>
              </a:rPr>
              <a:t>biskup</a:t>
            </a:r>
            <a:r>
              <a:rPr lang="pl-PL" dirty="0" smtClean="0">
                <a:solidFill>
                  <a:srgbClr val="002060"/>
                </a:solidFill>
              </a:rPr>
              <a:t> Wojciech Lipnicki. </a:t>
            </a:r>
          </a:p>
          <a:p>
            <a:pPr marL="0" indent="0">
              <a:buNone/>
            </a:pPr>
            <a:r>
              <a:rPr lang="pl-PL" dirty="0" smtClean="0">
                <a:solidFill>
                  <a:srgbClr val="002060"/>
                </a:solidFill>
              </a:rPr>
              <a:t>W czasie potopu szwedzkiego </a:t>
            </a:r>
            <a:r>
              <a:rPr lang="pl-PL" u="sng" dirty="0" smtClean="0">
                <a:solidFill>
                  <a:srgbClr val="002060"/>
                </a:solidFill>
                <a:hlinkClick r:id="rId4" tooltip="Kościół (budynek)"/>
              </a:rPr>
              <a:t>kościół</a:t>
            </a:r>
            <a:r>
              <a:rPr lang="pl-PL" dirty="0" smtClean="0">
                <a:solidFill>
                  <a:srgbClr val="002060"/>
                </a:solidFill>
              </a:rPr>
              <a:t> został zniszczony. </a:t>
            </a:r>
            <a:r>
              <a:rPr lang="pl-PL" b="1" dirty="0" smtClean="0">
                <a:solidFill>
                  <a:srgbClr val="002060"/>
                </a:solidFill>
              </a:rPr>
              <a:t>W 1712 roku </a:t>
            </a:r>
            <a:r>
              <a:rPr lang="pl-PL" dirty="0" smtClean="0">
                <a:solidFill>
                  <a:srgbClr val="002060"/>
                </a:solidFill>
              </a:rPr>
              <a:t>do nawy została dobudowana Kaplica Różańcowa z </a:t>
            </a:r>
            <a:r>
              <a:rPr lang="pl-PL" u="sng" dirty="0" smtClean="0">
                <a:solidFill>
                  <a:srgbClr val="002060"/>
                </a:solidFill>
                <a:hlinkClick r:id="rId10" tooltip="Barok"/>
              </a:rPr>
              <a:t>barokowym</a:t>
            </a:r>
            <a:r>
              <a:rPr lang="pl-PL" dirty="0" smtClean="0">
                <a:solidFill>
                  <a:srgbClr val="002060"/>
                </a:solidFill>
              </a:rPr>
              <a:t> </a:t>
            </a:r>
            <a:r>
              <a:rPr lang="pl-PL" u="sng" dirty="0" smtClean="0">
                <a:solidFill>
                  <a:srgbClr val="002060"/>
                </a:solidFill>
                <a:hlinkClick r:id="rId11" tooltip="Ołtarz"/>
              </a:rPr>
              <a:t>ołtarzem</a:t>
            </a:r>
            <a:r>
              <a:rPr lang="pl-PL" dirty="0" smtClean="0">
                <a:solidFill>
                  <a:srgbClr val="002060"/>
                </a:solidFill>
              </a:rPr>
              <a:t> i </a:t>
            </a:r>
            <a:r>
              <a:rPr lang="pl-PL" u="sng" dirty="0" smtClean="0">
                <a:solidFill>
                  <a:srgbClr val="002060"/>
                </a:solidFill>
                <a:hlinkClick r:id="rId12" tooltip="Obraz (strona nie istnieje)"/>
              </a:rPr>
              <a:t>obrazem</a:t>
            </a:r>
            <a:r>
              <a:rPr lang="pl-PL" b="1" dirty="0" smtClean="0">
                <a:solidFill>
                  <a:srgbClr val="002060"/>
                </a:solidFill>
              </a:rPr>
              <a:t> Wojciecha </a:t>
            </a:r>
            <a:r>
              <a:rPr lang="pl-PL" b="1" dirty="0" err="1" smtClean="0">
                <a:solidFill>
                  <a:srgbClr val="002060"/>
                </a:solidFill>
              </a:rPr>
              <a:t>Eijasza</a:t>
            </a:r>
            <a:r>
              <a:rPr lang="pl-PL" b="1" dirty="0" smtClean="0">
                <a:solidFill>
                  <a:srgbClr val="002060"/>
                </a:solidFill>
              </a:rPr>
              <a:t>, przedstawiającym Matkę Bożą z Dzieciątkiem</a:t>
            </a:r>
            <a:r>
              <a:rPr lang="pl-PL" dirty="0" smtClean="0">
                <a:solidFill>
                  <a:srgbClr val="002060"/>
                </a:solidFill>
              </a:rPr>
              <a:t>. </a:t>
            </a:r>
          </a:p>
          <a:p>
            <a:pPr marL="0" indent="0">
              <a:buNone/>
            </a:pPr>
            <a:r>
              <a:rPr lang="pl-PL" dirty="0" smtClean="0">
                <a:solidFill>
                  <a:srgbClr val="002060"/>
                </a:solidFill>
              </a:rPr>
              <a:t>Ponownie świątynia została zniszczona w wyniku podpalenia przez Rosjan w czasie </a:t>
            </a:r>
            <a:r>
              <a:rPr lang="pl-PL" u="sng" dirty="0" smtClean="0">
                <a:solidFill>
                  <a:srgbClr val="002060"/>
                </a:solidFill>
                <a:hlinkClick r:id="rId13" tooltip="Konfederacja barska"/>
              </a:rPr>
              <a:t>konfederacji barskiej</a:t>
            </a:r>
            <a:r>
              <a:rPr lang="pl-PL" dirty="0" smtClean="0">
                <a:solidFill>
                  <a:srgbClr val="002060"/>
                </a:solidFill>
              </a:rPr>
              <a:t>. </a:t>
            </a:r>
          </a:p>
          <a:p>
            <a:pPr marL="0" indent="0">
              <a:buNone/>
            </a:pPr>
            <a:r>
              <a:rPr lang="pl-PL" dirty="0" smtClean="0">
                <a:solidFill>
                  <a:srgbClr val="002060"/>
                </a:solidFill>
              </a:rPr>
              <a:t>Dobudowana w </a:t>
            </a:r>
            <a:r>
              <a:rPr lang="pl-PL" u="sng" dirty="0" smtClean="0">
                <a:solidFill>
                  <a:srgbClr val="002060"/>
                </a:solidFill>
                <a:hlinkClick r:id="rId14" tooltip="XIX wiek"/>
              </a:rPr>
              <a:t>XIX wieku</a:t>
            </a:r>
            <a:r>
              <a:rPr lang="pl-PL" dirty="0" smtClean="0">
                <a:solidFill>
                  <a:srgbClr val="002060"/>
                </a:solidFill>
              </a:rPr>
              <a:t>, w zachodniej części świątyni drewniana </a:t>
            </a:r>
            <a:r>
              <a:rPr lang="pl-PL" u="sng" dirty="0" smtClean="0">
                <a:solidFill>
                  <a:srgbClr val="002060"/>
                </a:solidFill>
                <a:hlinkClick r:id="rId15" tooltip="Wieża"/>
              </a:rPr>
              <a:t>wieża</a:t>
            </a:r>
            <a:r>
              <a:rPr lang="pl-PL" dirty="0" smtClean="0">
                <a:solidFill>
                  <a:srgbClr val="002060"/>
                </a:solidFill>
              </a:rPr>
              <a:t> została zastąpiona murowaną pod koniec tegoż wieku. </a:t>
            </a:r>
          </a:p>
          <a:p>
            <a:pPr marL="0" indent="0">
              <a:buNone/>
            </a:pPr>
            <a:r>
              <a:rPr lang="pl-PL" dirty="0" smtClean="0">
                <a:solidFill>
                  <a:srgbClr val="002060"/>
                </a:solidFill>
              </a:rPr>
              <a:t>Po tej przebudowie w </a:t>
            </a:r>
            <a:r>
              <a:rPr lang="pl-PL" b="1" dirty="0" smtClean="0">
                <a:solidFill>
                  <a:srgbClr val="002060"/>
                </a:solidFill>
              </a:rPr>
              <a:t>1894 roku </a:t>
            </a:r>
            <a:r>
              <a:rPr lang="pl-PL" u="sng" dirty="0" smtClean="0">
                <a:solidFill>
                  <a:srgbClr val="002060"/>
                </a:solidFill>
                <a:hlinkClick r:id="rId4" tooltip="Kościół (budynek)"/>
              </a:rPr>
              <a:t>kościół</a:t>
            </a:r>
            <a:r>
              <a:rPr lang="pl-PL" dirty="0" smtClean="0">
                <a:solidFill>
                  <a:srgbClr val="002060"/>
                </a:solidFill>
              </a:rPr>
              <a:t> </a:t>
            </a:r>
            <a:r>
              <a:rPr lang="pl-PL" b="1" dirty="0" smtClean="0">
                <a:solidFill>
                  <a:srgbClr val="002060"/>
                </a:solidFill>
              </a:rPr>
              <a:t>został poświęcony </a:t>
            </a:r>
          </a:p>
          <a:p>
            <a:pPr marL="0" indent="0">
              <a:buNone/>
            </a:pPr>
            <a:r>
              <a:rPr lang="pl-PL" b="1" dirty="0" smtClean="0">
                <a:solidFill>
                  <a:srgbClr val="002060"/>
                </a:solidFill>
              </a:rPr>
              <a:t>przez księdza Antoniego </a:t>
            </a:r>
            <a:r>
              <a:rPr lang="pl-PL" b="1" dirty="0" err="1" smtClean="0">
                <a:solidFill>
                  <a:srgbClr val="002060"/>
                </a:solidFill>
              </a:rPr>
              <a:t>Opidowicza</a:t>
            </a:r>
            <a:r>
              <a:rPr lang="pl-PL" b="1" dirty="0" smtClean="0">
                <a:solidFill>
                  <a:srgbClr val="002060"/>
                </a:solidFill>
              </a:rPr>
              <a:t> z Sułkowic</a:t>
            </a:r>
            <a:r>
              <a:rPr lang="pl-PL" b="1" dirty="0" smtClean="0">
                <a:solidFill>
                  <a:schemeClr val="bg1"/>
                </a:solidFill>
              </a:rPr>
              <a:t>.</a:t>
            </a:r>
            <a:r>
              <a:rPr lang="pl-PL" b="1" dirty="0" smtClean="0"/>
              <a:t> </a:t>
            </a:r>
            <a:endParaRPr lang="pl-PL" b="1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 flipH="1">
            <a:off x="11604810" y="1371599"/>
            <a:ext cx="587189" cy="4961965"/>
          </a:xfrm>
        </p:spPr>
        <p:txBody>
          <a:bodyPr>
            <a:noAutofit/>
          </a:bodyPr>
          <a:lstStyle/>
          <a:p>
            <a:endParaRPr lang="pl-P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113184"/>
            <a:ext cx="223138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9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)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8096833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750">
        <p15:prstTrans prst="fallOver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/>
            </a:r>
            <a:br>
              <a:rPr lang="pl-PL" dirty="0"/>
            </a:br>
            <a:r>
              <a:rPr lang="pl-PL" dirty="0"/>
              <a:t> 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7476564" y="2209799"/>
            <a:ext cx="4235823" cy="2091267"/>
          </a:xfrm>
        </p:spPr>
        <p:txBody>
          <a:bodyPr>
            <a:noAutofit/>
          </a:bodyPr>
          <a:lstStyle/>
          <a:p>
            <a:pPr algn="ctr"/>
            <a:r>
              <a:rPr lang="pl-PL" sz="2400" dirty="0"/>
              <a:t> </a:t>
            </a:r>
            <a:endParaRPr lang="pl-PL" sz="2400" b="1" dirty="0"/>
          </a:p>
          <a:p>
            <a:pPr algn="just"/>
            <a:r>
              <a:rPr lang="pl-PL" sz="2400" b="1" dirty="0"/>
              <a:t> 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684212" y="685800"/>
            <a:ext cx="9700759" cy="5308600"/>
          </a:xfrm>
        </p:spPr>
        <p:txBody>
          <a:bodyPr/>
          <a:lstStyle/>
          <a:p>
            <a:pPr>
              <a:buNone/>
            </a:pPr>
            <a:r>
              <a:rPr lang="pl-PL" dirty="0" smtClean="0">
                <a:solidFill>
                  <a:srgbClr val="002060"/>
                </a:solidFill>
              </a:rPr>
              <a:t>Na początku</a:t>
            </a:r>
            <a:r>
              <a:rPr lang="pl-PL" b="1" dirty="0" smtClean="0">
                <a:solidFill>
                  <a:srgbClr val="002060"/>
                </a:solidFill>
              </a:rPr>
              <a:t> </a:t>
            </a:r>
            <a:r>
              <a:rPr lang="pl-PL" b="1" u="sng" dirty="0" smtClean="0">
                <a:solidFill>
                  <a:srgbClr val="002060"/>
                </a:solidFill>
                <a:hlinkClick r:id="rId2" tooltip="XX wiek"/>
              </a:rPr>
              <a:t>XX wieku</a:t>
            </a:r>
            <a:r>
              <a:rPr lang="pl-PL" b="1" dirty="0" smtClean="0">
                <a:solidFill>
                  <a:srgbClr val="002060"/>
                </a:solidFill>
              </a:rPr>
              <a:t> została wy</a:t>
            </a:r>
            <a:r>
              <a:rPr lang="pl-PL" b="1" u="sng" dirty="0" smtClean="0">
                <a:solidFill>
                  <a:srgbClr val="002060"/>
                </a:solidFill>
                <a:hlinkClick r:id="rId3" tooltip="Remont"/>
              </a:rPr>
              <a:t>remontowana</a:t>
            </a:r>
            <a:r>
              <a:rPr lang="pl-PL" b="1" dirty="0" smtClean="0">
                <a:solidFill>
                  <a:srgbClr val="002060"/>
                </a:solidFill>
              </a:rPr>
              <a:t> wieża świątyni</a:t>
            </a:r>
            <a:r>
              <a:rPr lang="pl-PL" dirty="0" smtClean="0">
                <a:solidFill>
                  <a:srgbClr val="002060"/>
                </a:solidFill>
              </a:rPr>
              <a:t>. </a:t>
            </a:r>
          </a:p>
          <a:p>
            <a:pPr>
              <a:buNone/>
            </a:pPr>
            <a:r>
              <a:rPr lang="pl-PL" dirty="0" smtClean="0">
                <a:solidFill>
                  <a:srgbClr val="002060"/>
                </a:solidFill>
              </a:rPr>
              <a:t>W kolejnych latach świątynia została gruntownie odrestaurowana. </a:t>
            </a:r>
          </a:p>
          <a:p>
            <a:pPr>
              <a:buNone/>
            </a:pPr>
            <a:r>
              <a:rPr lang="pl-PL" dirty="0" smtClean="0">
                <a:solidFill>
                  <a:srgbClr val="002060"/>
                </a:solidFill>
              </a:rPr>
              <a:t>Wówczas powstała na zewnętrznej wschodniej ścianie </a:t>
            </a:r>
            <a:r>
              <a:rPr lang="pl-PL" b="1" u="sng" dirty="0" smtClean="0">
                <a:solidFill>
                  <a:srgbClr val="002060"/>
                </a:solidFill>
                <a:hlinkClick r:id="rId4" tooltip="Prezbiterium"/>
              </a:rPr>
              <a:t>prezbiterium</a:t>
            </a:r>
            <a:r>
              <a:rPr lang="pl-PL" b="1" dirty="0" smtClean="0">
                <a:solidFill>
                  <a:srgbClr val="002060"/>
                </a:solidFill>
              </a:rPr>
              <a:t> tzw.</a:t>
            </a:r>
          </a:p>
          <a:p>
            <a:pPr>
              <a:buNone/>
            </a:pPr>
            <a:r>
              <a:rPr lang="pl-PL" b="1" dirty="0" smtClean="0">
                <a:solidFill>
                  <a:srgbClr val="002060"/>
                </a:solidFill>
              </a:rPr>
              <a:t>Golgota, której autorem jest Juliusz </a:t>
            </a:r>
            <a:r>
              <a:rPr lang="pl-PL" b="1" dirty="0" err="1" smtClean="0">
                <a:solidFill>
                  <a:srgbClr val="002060"/>
                </a:solidFill>
              </a:rPr>
              <a:t>Słabiak</a:t>
            </a:r>
            <a:r>
              <a:rPr lang="pl-PL" b="1" dirty="0" smtClean="0">
                <a:solidFill>
                  <a:srgbClr val="002060"/>
                </a:solidFill>
              </a:rPr>
              <a:t>. </a:t>
            </a:r>
          </a:p>
          <a:p>
            <a:pPr>
              <a:buNone/>
            </a:pPr>
            <a:r>
              <a:rPr lang="pl-PL" dirty="0" smtClean="0">
                <a:solidFill>
                  <a:srgbClr val="002060"/>
                </a:solidFill>
              </a:rPr>
              <a:t>Projektantami wykonanej w tym czasie </a:t>
            </a:r>
            <a:r>
              <a:rPr lang="pl-PL" b="1" u="sng" dirty="0" smtClean="0">
                <a:solidFill>
                  <a:srgbClr val="002060"/>
                </a:solidFill>
                <a:hlinkClick r:id="rId5" tooltip="Polichromia"/>
              </a:rPr>
              <a:t>polichromii</a:t>
            </a:r>
            <a:r>
              <a:rPr lang="pl-PL" b="1" dirty="0" smtClean="0">
                <a:solidFill>
                  <a:srgbClr val="002060"/>
                </a:solidFill>
              </a:rPr>
              <a:t> </a:t>
            </a:r>
            <a:r>
              <a:rPr lang="pl-PL" dirty="0" smtClean="0">
                <a:solidFill>
                  <a:srgbClr val="002060"/>
                </a:solidFill>
              </a:rPr>
              <a:t>są </a:t>
            </a:r>
            <a:r>
              <a:rPr lang="pl-PL" b="1" dirty="0" smtClean="0">
                <a:solidFill>
                  <a:srgbClr val="002060"/>
                </a:solidFill>
              </a:rPr>
              <a:t>malarze Stefan</a:t>
            </a:r>
          </a:p>
          <a:p>
            <a:pPr>
              <a:buNone/>
            </a:pPr>
            <a:r>
              <a:rPr lang="pl-PL" b="1" dirty="0" smtClean="0">
                <a:solidFill>
                  <a:srgbClr val="002060"/>
                </a:solidFill>
              </a:rPr>
              <a:t>Brzozowski i Władysław Jastrzębski, </a:t>
            </a:r>
            <a:r>
              <a:rPr lang="pl-PL" dirty="0" smtClean="0">
                <a:solidFill>
                  <a:srgbClr val="002060"/>
                </a:solidFill>
              </a:rPr>
              <a:t>z kolei </a:t>
            </a:r>
            <a:r>
              <a:rPr lang="pl-PL" b="1" dirty="0" smtClean="0">
                <a:solidFill>
                  <a:srgbClr val="002060"/>
                </a:solidFill>
              </a:rPr>
              <a:t>projektantem </a:t>
            </a:r>
            <a:r>
              <a:rPr lang="pl-PL" b="1" u="sng" dirty="0" smtClean="0">
                <a:solidFill>
                  <a:srgbClr val="002060"/>
                </a:solidFill>
                <a:hlinkClick r:id="rId6" tooltip="Witraż"/>
              </a:rPr>
              <a:t>witraży</a:t>
            </a:r>
            <a:r>
              <a:rPr lang="pl-PL" b="1" dirty="0" smtClean="0">
                <a:solidFill>
                  <a:srgbClr val="002060"/>
                </a:solidFill>
              </a:rPr>
              <a:t> jest profesor Adam Bunsch. </a:t>
            </a:r>
          </a:p>
          <a:p>
            <a:pPr>
              <a:buNone/>
            </a:pPr>
            <a:r>
              <a:rPr lang="pl-PL" dirty="0" smtClean="0">
                <a:solidFill>
                  <a:srgbClr val="002060"/>
                </a:solidFill>
              </a:rPr>
              <a:t>W ubiegłym wieku została również odnowiona elewacja świątyni oraz naprawiano pokrycie dachowe.</a:t>
            </a:r>
          </a:p>
          <a:p>
            <a:pPr>
              <a:buNone/>
            </a:pPr>
            <a:r>
              <a:rPr lang="pl-PL" dirty="0" smtClean="0">
                <a:solidFill>
                  <a:srgbClr val="002060"/>
                </a:solidFill>
              </a:rPr>
              <a:t>W związku z tym obecne wyposażenie świątyni powstało w różnych epokach: </a:t>
            </a:r>
            <a:r>
              <a:rPr lang="pl-PL" b="1" dirty="0" smtClean="0">
                <a:solidFill>
                  <a:srgbClr val="002060"/>
                </a:solidFill>
              </a:rPr>
              <a:t>późnym renesansie (ołtarz główny), baroku (chrzcielnica, obraz Chrzest Chrystusa) i rokoku (ołtarz boczny</a:t>
            </a:r>
            <a:endParaRPr lang="pl-PL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7106725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750">
        <p15:prstTrans prst="fallOver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4251961"/>
          </a:xfrm>
        </p:spPr>
        <p:txBody>
          <a:bodyPr>
            <a:normAutofit/>
          </a:bodyPr>
          <a:lstStyle/>
          <a:p>
            <a:r>
              <a:rPr lang="pl-PL" sz="2000" b="1" dirty="0" smtClean="0">
                <a:solidFill>
                  <a:schemeClr val="bg1"/>
                </a:solidFill>
              </a:rPr>
              <a:t> </a:t>
            </a:r>
            <a:r>
              <a:rPr lang="pl-PL" sz="2800" b="1" dirty="0" smtClean="0">
                <a:solidFill>
                  <a:schemeClr val="bg1"/>
                </a:solidFill>
              </a:rPr>
              <a:t>lanckoroński zamek</a:t>
            </a: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>
                <a:solidFill>
                  <a:schemeClr val="bg1"/>
                </a:solidFill>
              </a:rPr>
              <a:t>Podchodząc ścieżką ponad kościołem, dotrzecie do </a:t>
            </a:r>
            <a:r>
              <a:rPr lang="pl-PL" sz="2000" b="1" dirty="0" smtClean="0">
                <a:solidFill>
                  <a:schemeClr val="bg1"/>
                </a:solidFill>
              </a:rPr>
              <a:t>ruin lanckorońskiego zamku, ufundowanego jeszcze przez Kazimierza Wielkiego</a:t>
            </a:r>
            <a:r>
              <a:rPr lang="pl-PL" sz="2000" dirty="0" smtClean="0">
                <a:solidFill>
                  <a:schemeClr val="bg1"/>
                </a:solidFill>
              </a:rPr>
              <a:t>. Aż do czasów zaborów pełnił istotną funkcję, broniąc dróg handlowych do Krakowa i służąc jako centrum lokalnej administracji, zarządzającej bogatymi łowiecko terenami. To właśnie w jego murach zamieszkiwały rody Lanckorońskich i Zebrzydowskich, którzy z rycerzy przeistoczyli się w familie możnowładców i doradców na królewskich dworach.</a:t>
            </a:r>
            <a:endParaRPr lang="pl-PL" sz="2000" dirty="0">
              <a:solidFill>
                <a:schemeClr val="bg1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84212" y="4894728"/>
            <a:ext cx="11095412" cy="1627095"/>
          </a:xfrm>
        </p:spPr>
        <p:txBody>
          <a:bodyPr/>
          <a:lstStyle/>
          <a:p>
            <a:r>
              <a:rPr lang="pl-PL" dirty="0"/>
              <a:t> </a:t>
            </a:r>
          </a:p>
          <a:p>
            <a:endParaRPr lang="pl-P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3340517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750">
        <p15:prstTrans prst="fallOver"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9791047" cy="4087907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l-PL" sz="1800" b="1" dirty="0" smtClean="0">
                <a:solidFill>
                  <a:srgbClr val="002060"/>
                </a:solidFill>
              </a:rPr>
              <a:t>Choć zamek od rozbiorów popada w ruinę, jego mury poruszają wyobraźnię, pozwalając odtworzyć w myślach wygląd twierdzy                                   w czasach jej świetności, Według lokalnej legendy ze szczytu Góry Lanckorońskiej Michał Zebrzydowski dojrzał przeciwległą górę Żarek, która tak przypominała mu Wzgórza Jerozolimskie, </a:t>
            </a:r>
            <a:br>
              <a:rPr lang="pl-PL" sz="1800" b="1" dirty="0" smtClean="0">
                <a:solidFill>
                  <a:srgbClr val="002060"/>
                </a:solidFill>
              </a:rPr>
            </a:br>
            <a:r>
              <a:rPr lang="pl-PL" sz="1800" b="1" dirty="0" smtClean="0">
                <a:solidFill>
                  <a:srgbClr val="002060"/>
                </a:solidFill>
              </a:rPr>
              <a:t>że postanowił wybudować tu kalwarię – zespół kaplic, kościołów                           i zabudowań symbolizujących mękę pańską i topografią przypominające właśnie Jerozolimę. Tak powstała Kalwaria Zebrzydowska</a:t>
            </a:r>
            <a:r>
              <a:rPr lang="pl-PL" sz="2000" b="1" dirty="0" smtClean="0">
                <a:solidFill>
                  <a:srgbClr val="002060"/>
                </a:solidFill>
              </a:rPr>
              <a:t>.</a:t>
            </a:r>
            <a:endParaRPr lang="pl-PL" sz="2000" b="1" dirty="0">
              <a:solidFill>
                <a:srgbClr val="002060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84211" y="5177118"/>
            <a:ext cx="10907153" cy="1317810"/>
          </a:xfrm>
        </p:spPr>
        <p:txBody>
          <a:bodyPr>
            <a:normAutofit/>
          </a:bodyPr>
          <a:lstStyle/>
          <a:p>
            <a:endParaRPr lang="pl-P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9413805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750">
        <p15:prstTrans prst="fallOver"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4212" y="287383"/>
            <a:ext cx="10628222" cy="6274782"/>
          </a:xfrm>
        </p:spPr>
        <p:txBody>
          <a:bodyPr>
            <a:normAutofit/>
          </a:bodyPr>
          <a:lstStyle/>
          <a:p>
            <a:r>
              <a:rPr lang="pl-PL" sz="1800" b="1" dirty="0" smtClean="0">
                <a:solidFill>
                  <a:srgbClr val="002060"/>
                </a:solidFill>
              </a:rPr>
              <a:t>Góra Lanckorońska to również doskonałe miejsce do niespiesznych spacerów. Pięknie       brzmiące szlaki, takie jak Aleja Cichych Szeptów czy Aleja Zakochanych, zachęcają do powłóczenia się po lesie…</a:t>
            </a:r>
            <a:r>
              <a:rPr lang="pl-PL" sz="1800" dirty="0" smtClean="0">
                <a:solidFill>
                  <a:srgbClr val="002060"/>
                </a:solidFill>
              </a:rPr>
              <a:t> </a:t>
            </a:r>
            <a:br>
              <a:rPr lang="pl-PL" sz="1800" dirty="0" smtClean="0">
                <a:solidFill>
                  <a:srgbClr val="002060"/>
                </a:solidFill>
              </a:rPr>
            </a:br>
            <a:endParaRPr lang="pl-PL" sz="1800" dirty="0"/>
          </a:p>
        </p:txBody>
      </p:sp>
      <p:pic>
        <p:nvPicPr>
          <p:cNvPr id="5" name="Obraz 4" descr="https://polskapogodzinach.pl/wp-content/uploads/2018/07/lanckorona-atrakcje-zamek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62594" y="287383"/>
            <a:ext cx="8989423" cy="4506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44383806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750">
        <p15:prstTrans prst="fallOver"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84211" y="5499463"/>
            <a:ext cx="11270223" cy="1089595"/>
          </a:xfrm>
        </p:spPr>
        <p:txBody>
          <a:bodyPr>
            <a:normAutofit/>
          </a:bodyPr>
          <a:lstStyle/>
          <a:p>
            <a:pPr algn="ctr"/>
            <a:r>
              <a:rPr lang="pl-PL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Rynek w Lanckoronie</a:t>
            </a:r>
            <a:endParaRPr lang="pl-PL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az 4" descr="https://polskapogodzinach.pl/wp-content/uploads/2018/07/lanckorona-atrakcje-izba-regionalna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199" y="613954"/>
            <a:ext cx="9039497" cy="4736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96766059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750">
        <p15:prstTrans prst="fallOver"/>
      </p:transition>
    </mc:Choice>
    <mc:Fallback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84212" y="5486399"/>
            <a:ext cx="9413378" cy="1237129"/>
          </a:xfrm>
        </p:spPr>
        <p:txBody>
          <a:bodyPr>
            <a:noAutofit/>
          </a:bodyPr>
          <a:lstStyle/>
          <a:p>
            <a:pPr algn="ctr"/>
            <a:r>
              <a:rPr lang="pl-PL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Zabytkowa drewniana zabudowa Rynku Lanckorońskiego</a:t>
            </a:r>
            <a:endParaRPr lang="pl-PL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10228216" y="2906037"/>
            <a:ext cx="1847241" cy="1045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50"/>
              </a:lnSpc>
              <a:spcAft>
                <a:spcPts val="0"/>
              </a:spcAft>
            </a:pPr>
            <a:r>
              <a:rPr lang="pl-PL" sz="1000" dirty="0">
                <a:solidFill>
                  <a:schemeClr val="bg1"/>
                </a:solidFill>
                <a:latin typeface="roboto"/>
                <a:ea typeface="Times New Roman" panose="02020603050405020304" pitchFamily="18" charset="0"/>
              </a:rPr>
              <a:t>Autor: Honorata </a:t>
            </a:r>
            <a:r>
              <a:rPr lang="pl-PL" sz="1000" dirty="0" smtClean="0">
                <a:solidFill>
                  <a:schemeClr val="bg1"/>
                </a:solidFill>
                <a:latin typeface="roboto"/>
                <a:ea typeface="Times New Roman" panose="02020603050405020304" pitchFamily="18" charset="0"/>
              </a:rPr>
              <a:t>Piwowarska</a:t>
            </a:r>
            <a:endParaRPr lang="pl-PL" sz="10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3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Obraz 5" descr="https://polskapogodzinach.pl/wp-content/uploads/2018/07/malopolska-atrakcje-lanckorona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7647" y="352698"/>
            <a:ext cx="9339942" cy="5107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64236305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750">
        <p15:prstTrans prst="fallOver"/>
      </p:transition>
    </mc:Choice>
    <mc:Fallback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313509"/>
            <a:ext cx="10015883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2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sz="1200" u="sng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2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sz="1200" u="sng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Wyznaczenie trasy wycieczki: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Park Turystyczno - Pielgrzymkowy w Kalwarii Zebrzydowskiej,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wpisany na listę zabytków Światowego Dziedzictwa Kultury i Przyrody UNESCO, 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w szczególności  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Sanktuarium Pasyjno - Maryjne  w Kalwarii Zebrzydowskiej</a:t>
            </a: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;</a:t>
            </a:r>
            <a:endParaRPr kumimoji="0" lang="pl-PL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Kaplicę św. Michała Archanioła</a:t>
            </a: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pl-PL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Kościół </a:t>
            </a: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Grobu Matki Bożej w Brodach</a:t>
            </a: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Zabytkowy</a:t>
            </a:r>
            <a:r>
              <a:rPr kumimoji="0" lang="pl-PL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Rynek Lanckoroński;</a:t>
            </a:r>
            <a:endParaRPr kumimoji="0" lang="pl-PL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Drewniane</a:t>
            </a:r>
            <a:r>
              <a:rPr kumimoji="0" lang="pl-PL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wille Lanckorony;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pl-PL" sz="2000" baseline="0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Kościół Narodzenia Świętego Jana Chrzciciela;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pl-PL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pl-PL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Góra Lanckorońska - Zamek</a:t>
            </a:r>
            <a:endParaRPr kumimoji="0" lang="pl-PL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pl-PL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7019194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750">
        <p15:prstTrans prst="fallOver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Kalwaria Zebrzydowska">
            <a:hlinkClick r:id="rId2" tgtFrame="&quot;_blank&quot;" tooltip="&quot;link otworzy się w nowej karcie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8354" y="753034"/>
            <a:ext cx="8451669" cy="5486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81184897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750">
        <p15:prstTrans prst="fallOver"/>
      </p:transition>
    </mc:Choice>
    <mc:Fallback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085011" y="156754"/>
            <a:ext cx="4819605" cy="1900646"/>
          </a:xfrm>
        </p:spPr>
        <p:txBody>
          <a:bodyPr>
            <a:noAutofit/>
          </a:bodyPr>
          <a:lstStyle/>
          <a:p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l-PL" sz="3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7163388" y="1811382"/>
            <a:ext cx="4741227" cy="2420983"/>
          </a:xfrm>
        </p:spPr>
        <p:txBody>
          <a:bodyPr>
            <a:normAutofit fontScale="92500" lnSpcReduction="20000"/>
          </a:bodyPr>
          <a:lstStyle/>
          <a:p>
            <a:r>
              <a:rPr lang="pl-PL" b="1" dirty="0"/>
              <a:t> </a:t>
            </a:r>
            <a:endParaRPr lang="pl-PL" dirty="0"/>
          </a:p>
          <a:p>
            <a:r>
              <a:rPr lang="pl-PL" b="1" dirty="0"/>
              <a:t> </a:t>
            </a:r>
            <a:endParaRPr lang="pl-PL" dirty="0"/>
          </a:p>
          <a:p>
            <a:r>
              <a:rPr lang="pl-PL" sz="6400" dirty="0"/>
              <a:t/>
            </a:r>
            <a:br>
              <a:rPr lang="pl-PL" sz="6400" dirty="0"/>
            </a:br>
            <a:endParaRPr lang="pl-PL" sz="6400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482" y="295834"/>
            <a:ext cx="8852133" cy="6239437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148637" y="2967335"/>
            <a:ext cx="290384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b="1" dirty="0">
                <a:solidFill>
                  <a:schemeClr val="bg1"/>
                </a:solidFill>
              </a:rPr>
              <a:t>W 1979 r. papież </a:t>
            </a:r>
            <a:r>
              <a:rPr lang="pl-PL" sz="2000" b="1" dirty="0">
                <a:solidFill>
                  <a:schemeClr val="bg1"/>
                </a:solidFill>
                <a:hlinkClick r:id="rId3" tooltip="Jan Paweł II"/>
              </a:rPr>
              <a:t>Jan Paweł II</a:t>
            </a:r>
            <a:r>
              <a:rPr lang="pl-PL" sz="2000" b="1" dirty="0">
                <a:solidFill>
                  <a:schemeClr val="bg1"/>
                </a:solidFill>
              </a:rPr>
              <a:t> nadał kościołowi głównemu </a:t>
            </a:r>
          </a:p>
          <a:p>
            <a:pPr algn="ctr"/>
            <a:r>
              <a:rPr lang="pl-PL" sz="2000" b="1" dirty="0">
                <a:solidFill>
                  <a:schemeClr val="bg1"/>
                </a:solidFill>
              </a:rPr>
              <a:t>tytuł </a:t>
            </a:r>
            <a:r>
              <a:rPr lang="pl-PL" sz="2000" b="1" dirty="0">
                <a:solidFill>
                  <a:schemeClr val="bg1"/>
                </a:solidFill>
                <a:hlinkClick r:id="rId4" tooltip="Bazylika mniejsza"/>
              </a:rPr>
              <a:t>bazyliki mniejs</a:t>
            </a:r>
            <a:r>
              <a:rPr lang="pl-PL" sz="2000" b="1" dirty="0">
                <a:hlinkClick r:id="rId4" tooltip="Bazylika mniejsza"/>
              </a:rPr>
              <a:t>zej</a:t>
            </a:r>
            <a:endParaRPr lang="pl-PL" sz="2000" b="1" i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7926935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750">
        <p15:prstTrans prst="fallOver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64776" y="295835"/>
            <a:ext cx="6063038" cy="6333565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endParaRPr lang="pl-PL" sz="9600" b="1" dirty="0" smtClean="0">
              <a:solidFill>
                <a:schemeClr val="bg1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endParaRPr lang="pl-PL" sz="9600" b="1" dirty="0" smtClean="0">
              <a:solidFill>
                <a:schemeClr val="bg1"/>
              </a:solidFill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pl-PL" sz="8000" b="1" dirty="0" smtClean="0">
                <a:solidFill>
                  <a:srgbClr val="002060"/>
                </a:solidFill>
              </a:rPr>
              <a:t>Kalwaria Zebrzydowska</a:t>
            </a:r>
            <a:r>
              <a:rPr lang="pl-PL" sz="8000" dirty="0" smtClean="0">
                <a:solidFill>
                  <a:srgbClr val="002060"/>
                </a:solidFill>
              </a:rPr>
              <a:t> jest znanym miejscem pielgrzymek do położonego na Szlaku Papieskim, </a:t>
            </a:r>
            <a:r>
              <a:rPr lang="pl-PL" sz="8000" b="1" dirty="0" smtClean="0">
                <a:solidFill>
                  <a:srgbClr val="002060"/>
                </a:solidFill>
              </a:rPr>
              <a:t>sanktuarium Ojców Bernardynów</a:t>
            </a:r>
            <a:r>
              <a:rPr lang="pl-PL" sz="8000" dirty="0" smtClean="0">
                <a:solidFill>
                  <a:srgbClr val="002060"/>
                </a:solidFill>
              </a:rPr>
              <a:t>. Znajdziemy tu kościółki, kapliczki i figury. Najcenniejszym zabytkiem sakralnym   w Kalwarii jest </a:t>
            </a:r>
            <a:r>
              <a:rPr lang="pl-PL" sz="8000" b="1" dirty="0" smtClean="0">
                <a:solidFill>
                  <a:srgbClr val="002060"/>
                </a:solidFill>
              </a:rPr>
              <a:t>wizerunek Matki Bożej Kalwaryjskiej w Kaplicy Zebrzydowskich</a:t>
            </a:r>
            <a:r>
              <a:rPr lang="pl-PL" sz="8000" dirty="0" smtClean="0">
                <a:solidFill>
                  <a:srgbClr val="002060"/>
                </a:solidFill>
              </a:rPr>
              <a:t>. Tutaj też są odbywają imponujące inscenizacje Golgoty                   w okresie Wielkiego Tygodnia oraz niezwykle barwne misteria pasyjne  w sierpniowy odpust Zaśnięcia  i Wniebowzięcia NMP</a:t>
            </a:r>
            <a:r>
              <a:rPr lang="pl-PL" sz="8000" dirty="0" smtClean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endParaRPr lang="pl-PL" sz="9600" b="1" u="sng" dirty="0" smtClean="0"/>
          </a:p>
          <a:p>
            <a:endParaRPr lang="pl-PL" sz="9600" dirty="0"/>
          </a:p>
          <a:p>
            <a:pPr marL="0" indent="0">
              <a:buNone/>
            </a:pPr>
            <a:r>
              <a:rPr lang="pl-PL" b="1" dirty="0" smtClean="0">
                <a:solidFill>
                  <a:srgbClr val="FFFF00"/>
                </a:solidFill>
              </a:rPr>
              <a:t>.</a:t>
            </a:r>
            <a:r>
              <a:rPr lang="pl-PL" dirty="0"/>
              <a:t> </a:t>
            </a:r>
          </a:p>
          <a:p>
            <a:pPr marL="0" indent="0">
              <a:buNone/>
            </a:pPr>
            <a:r>
              <a:rPr lang="pl-PL" dirty="0"/>
              <a:t> </a:t>
            </a:r>
          </a:p>
          <a:p>
            <a:pPr marL="0" indent="0">
              <a:buNone/>
            </a:pPr>
            <a:r>
              <a:rPr lang="pl-PL" dirty="0"/>
              <a:t> </a:t>
            </a:r>
          </a:p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884894" y="295835"/>
            <a:ext cx="4793300" cy="6024283"/>
          </a:xfrm>
        </p:spPr>
        <p:txBody>
          <a:bodyPr>
            <a:normAutofit/>
          </a:bodyPr>
          <a:lstStyle/>
          <a:p>
            <a:pPr lvl="0"/>
            <a:endParaRPr lang="pl-PL" sz="2000" b="1" dirty="0" smtClean="0">
              <a:solidFill>
                <a:srgbClr val="002060"/>
              </a:solidFill>
            </a:endParaRPr>
          </a:p>
          <a:p>
            <a:pPr lvl="0"/>
            <a:endParaRPr lang="pl-PL" sz="2000" b="1" dirty="0">
              <a:solidFill>
                <a:srgbClr val="002060"/>
              </a:solidFill>
            </a:endParaRPr>
          </a:p>
          <a:p>
            <a:endParaRPr lang="pl-PL" sz="2000" dirty="0">
              <a:solidFill>
                <a:srgbClr val="002060"/>
              </a:solidFill>
            </a:endParaRPr>
          </a:p>
          <a:p>
            <a:r>
              <a:rPr lang="pl-PL" sz="2000" b="1" dirty="0">
                <a:solidFill>
                  <a:srgbClr val="002060"/>
                </a:solidFill>
              </a:rPr>
              <a:t> </a:t>
            </a:r>
            <a:endParaRPr lang="pl-PL" sz="2000" dirty="0">
              <a:solidFill>
                <a:srgbClr val="002060"/>
              </a:solidFill>
            </a:endParaRPr>
          </a:p>
          <a:p>
            <a:endParaRPr lang="pl-PL" dirty="0"/>
          </a:p>
        </p:txBody>
      </p:sp>
      <p:pic>
        <p:nvPicPr>
          <p:cNvPr id="5" name="Obraz 4" descr="Mapa lokalizacyjna Kalwarii Zebrzydowskiej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6675119" y="705394"/>
            <a:ext cx="5094514" cy="5133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50414791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750">
        <p15:prstTrans prst="fallOver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722812" y="215153"/>
            <a:ext cx="6019800" cy="2375647"/>
          </a:xfrm>
        </p:spPr>
        <p:txBody>
          <a:bodyPr>
            <a:normAutofit/>
          </a:bodyPr>
          <a:lstStyle/>
          <a:p>
            <a:pPr lvl="0"/>
            <a:r>
              <a:rPr lang="pl-PL" dirty="0"/>
              <a:t/>
            </a:r>
            <a:br>
              <a:rPr lang="pl-PL" dirty="0"/>
            </a:br>
            <a:r>
              <a:rPr lang="pl-PL" b="1" dirty="0"/>
              <a:t> 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722812" y="509451"/>
            <a:ext cx="6021388" cy="6146843"/>
          </a:xfrm>
        </p:spPr>
        <p:txBody>
          <a:bodyPr>
            <a:normAutofit/>
          </a:bodyPr>
          <a:lstStyle/>
          <a:p>
            <a:endParaRPr lang="pl-PL" sz="5900" dirty="0" smtClean="0">
              <a:solidFill>
                <a:srgbClr val="FFFF00"/>
              </a:solidFill>
            </a:endParaRPr>
          </a:p>
          <a:p>
            <a:endParaRPr lang="pl-PL" dirty="0" smtClean="0">
              <a:solidFill>
                <a:srgbClr val="002060"/>
              </a:solidFill>
            </a:endParaRPr>
          </a:p>
          <a:p>
            <a:endParaRPr lang="pl-PL" dirty="0">
              <a:solidFill>
                <a:srgbClr val="002060"/>
              </a:solidFill>
            </a:endParaRPr>
          </a:p>
          <a:p>
            <a:endParaRPr lang="pl-PL" dirty="0" smtClean="0">
              <a:solidFill>
                <a:srgbClr val="002060"/>
              </a:solidFill>
            </a:endParaRPr>
          </a:p>
          <a:p>
            <a:endParaRPr lang="pl-PL" dirty="0">
              <a:solidFill>
                <a:srgbClr val="002060"/>
              </a:solidFill>
            </a:endParaRPr>
          </a:p>
          <a:p>
            <a:endParaRPr lang="pl-PL" dirty="0" smtClean="0">
              <a:solidFill>
                <a:srgbClr val="002060"/>
              </a:solidFill>
            </a:endParaRPr>
          </a:p>
          <a:p>
            <a:endParaRPr lang="pl-PL" dirty="0">
              <a:solidFill>
                <a:srgbClr val="002060"/>
              </a:solidFill>
            </a:endParaRPr>
          </a:p>
          <a:p>
            <a:r>
              <a:rPr lang="pl-PL" sz="2900" dirty="0" smtClean="0"/>
              <a:t>.</a:t>
            </a:r>
            <a:endParaRPr lang="pl-PL" sz="2900" dirty="0"/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5029201" y="141656"/>
            <a:ext cx="5204012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b="1" i="0" u="none" strike="noStrike" cap="none" normalizeH="0" baseline="0" dirty="0" smtClean="0">
              <a:ln>
                <a:noFill/>
              </a:ln>
              <a:solidFill>
                <a:srgbClr val="666666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b="1" dirty="0" smtClean="0">
              <a:solidFill>
                <a:srgbClr val="666666"/>
              </a:solidFill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b="1" i="0" u="none" strike="noStrike" cap="none" normalizeH="0" baseline="0" dirty="0" smtClean="0">
              <a:ln>
                <a:noFill/>
              </a:ln>
              <a:solidFill>
                <a:srgbClr val="666666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Zespół kaplic</a:t>
            </a:r>
            <a:r>
              <a:rPr kumimoji="0" lang="pl-PL" sz="24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                                         i </a:t>
            </a: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kościołów</a:t>
            </a: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 odwzorowuje topografię </a:t>
            </a: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Jerozolimy,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 przekazaną na kartach Ewangelii.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Obecnie w skład tego sanktuarium wchodzi </a:t>
            </a: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bazylika Matki Boskiej Anielskiej,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klasztor bernardynów oraz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zespół 42 kapliczek i kościółków kalwaryjskich położonych między górami Żar i Lanckorona</a:t>
            </a: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.</a:t>
            </a:r>
            <a:endParaRPr kumimoji="0" lang="pl-PL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6" name="Symbol zastępczy obrazu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086" r="23086"/>
          <a:stretch>
            <a:fillRect/>
          </a:stretch>
        </p:blipFill>
        <p:spPr>
          <a:xfrm>
            <a:off x="537882" y="285755"/>
            <a:ext cx="4214600" cy="5872998"/>
          </a:xfrm>
        </p:spPr>
      </p:pic>
    </p:spTree>
    <p:extLst>
      <p:ext uri="{BB962C8B-B14F-4D97-AF65-F5344CB8AC3E}">
        <p14:creationId xmlns="" xmlns:p14="http://schemas.microsoft.com/office/powerpoint/2010/main" val="419563677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750">
        <p15:prstTrans prst="fallOver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88260" y="134471"/>
            <a:ext cx="6439554" cy="660250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dirty="0">
                <a:solidFill>
                  <a:srgbClr val="002060"/>
                </a:solidFill>
              </a:rPr>
              <a:t>Najstarsza, największa i najbardziej oryginalna z polskich kalwarii złożona jest z 41 kaplic, kościołów i mostów połączonych duktami leśnymi i alejami z cennym starodrzewem. Obiekty sakralne powstawały stopniowo: od XVII do początków XIX w. Formy terenowe, budowle, zieleń i rzeka odwzorowują symboliczną Jerozolimę. Zespół Kulturowo-Krajobrazowy Klasztoru i Parku Pielgrzymkowego został w roku 1999 wpisany na Listę Światowego Dziedzictwa UNESCO. Decyzję podjęto na konferencji tej organizacji w Casablance (Maroko), </a:t>
            </a:r>
            <a:endParaRPr lang="pl-PL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pl-PL" dirty="0" smtClean="0">
                <a:solidFill>
                  <a:srgbClr val="002060"/>
                </a:solidFill>
              </a:rPr>
              <a:t>a </a:t>
            </a:r>
            <a:r>
              <a:rPr lang="pl-PL" dirty="0">
                <a:solidFill>
                  <a:srgbClr val="002060"/>
                </a:solidFill>
              </a:rPr>
              <a:t>stosowny certyfikat nadano w maju 2000 r.</a:t>
            </a:r>
            <a:br>
              <a:rPr lang="pl-PL" dirty="0">
                <a:solidFill>
                  <a:srgbClr val="002060"/>
                </a:solidFill>
              </a:rPr>
            </a:br>
            <a:r>
              <a:rPr lang="pl-PL" dirty="0">
                <a:solidFill>
                  <a:srgbClr val="002060"/>
                </a:solidFill>
              </a:rPr>
              <a:t/>
            </a:r>
            <a:br>
              <a:rPr lang="pl-PL" dirty="0">
                <a:solidFill>
                  <a:srgbClr val="002060"/>
                </a:solidFill>
              </a:rPr>
            </a:br>
            <a:r>
              <a:rPr lang="pl-PL" dirty="0">
                <a:solidFill>
                  <a:srgbClr val="002060"/>
                </a:solidFill>
              </a:rPr>
              <a:t>Kalwaria Zebrzydowska od początków powstania w XVII w., nierozerwalnie związana jest z rodem Zebrzydowskich, herbu Radwan. Fundator Mikołaj Zebrzydowski, później także jego potomkowie i następcy, wśród których znaleźli się Czartoryscy i Brandysowie, zadbali o to, by stała się miejscem kultu religijnego, a także miała solidne podstawy ekonomiczne.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952127" y="134471"/>
            <a:ext cx="5069543" cy="6723529"/>
          </a:xfrm>
        </p:spPr>
        <p:txBody>
          <a:bodyPr>
            <a:noAutofit/>
          </a:bodyPr>
          <a:lstStyle/>
          <a:p>
            <a:r>
              <a:rPr lang="pl-PL" sz="1800" b="1" dirty="0"/>
              <a:t> </a:t>
            </a:r>
            <a:endParaRPr lang="pl-PL" sz="1800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698" y="322729"/>
            <a:ext cx="4938243" cy="598394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6895681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750">
        <p15:prstTrans prst="fallOver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obrazu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29" r="2129"/>
          <a:stretch>
            <a:fillRect/>
          </a:stretch>
        </p:blipFill>
        <p:spPr>
          <a:xfrm>
            <a:off x="457200" y="173325"/>
            <a:ext cx="4111934" cy="5729933"/>
          </a:xfrm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859383" y="248195"/>
            <a:ext cx="5883228" cy="6475334"/>
          </a:xfrm>
        </p:spPr>
        <p:txBody>
          <a:bodyPr>
            <a:normAutofit fontScale="47500" lnSpcReduction="20000"/>
          </a:bodyPr>
          <a:lstStyle/>
          <a:p>
            <a:r>
              <a:rPr lang="pl-PL" sz="3800" dirty="0" smtClean="0">
                <a:solidFill>
                  <a:srgbClr val="002060"/>
                </a:solidFill>
              </a:rPr>
              <a:t>W 1600 roku </a:t>
            </a:r>
            <a:r>
              <a:rPr lang="pl-PL" sz="3800" dirty="0" smtClean="0">
                <a:solidFill>
                  <a:srgbClr val="002060"/>
                </a:solidFill>
                <a:hlinkClick r:id="rId3" tooltip="Mikołaj Zebrzydowski"/>
              </a:rPr>
              <a:t>Mikołaj Zebrzydowski</a:t>
            </a:r>
            <a:r>
              <a:rPr lang="pl-PL" sz="3800" dirty="0" smtClean="0">
                <a:solidFill>
                  <a:srgbClr val="002060"/>
                </a:solidFill>
              </a:rPr>
              <a:t>, wojewoda krakowski, na pobliskim wzniesieniu </a:t>
            </a:r>
            <a:r>
              <a:rPr lang="pl-PL" sz="3800" dirty="0" smtClean="0">
                <a:solidFill>
                  <a:srgbClr val="002060"/>
                </a:solidFill>
                <a:hlinkClick r:id="rId4" tooltip="Żar (Pogórze Wielickie)"/>
              </a:rPr>
              <a:t>Żar</a:t>
            </a:r>
            <a:r>
              <a:rPr lang="pl-PL" sz="3800" dirty="0" smtClean="0">
                <a:solidFill>
                  <a:srgbClr val="002060"/>
                </a:solidFill>
              </a:rPr>
              <a:t> ufundował </a:t>
            </a:r>
            <a:r>
              <a:rPr lang="pl-PL" sz="3800" b="1" dirty="0" smtClean="0">
                <a:solidFill>
                  <a:srgbClr val="002060"/>
                </a:solidFill>
              </a:rPr>
              <a:t>kościółek </a:t>
            </a:r>
            <a:r>
              <a:rPr lang="pl-PL" sz="3800" b="1" dirty="0" err="1" smtClean="0">
                <a:solidFill>
                  <a:srgbClr val="002060"/>
                </a:solidFill>
              </a:rPr>
              <a:t>pw</a:t>
            </a:r>
            <a:r>
              <a:rPr lang="pl-PL" sz="3800" b="1" dirty="0" smtClean="0">
                <a:solidFill>
                  <a:srgbClr val="002060"/>
                </a:solidFill>
              </a:rPr>
              <a:t>. Ukrzyżowania Jezusa Chrystusa</a:t>
            </a:r>
            <a:r>
              <a:rPr lang="pl-PL" sz="3800" dirty="0" smtClean="0">
                <a:solidFill>
                  <a:srgbClr val="002060"/>
                </a:solidFill>
              </a:rPr>
              <a:t>, zbudowany według modelu przywiezionego w 1599 roku z </a:t>
            </a:r>
            <a:r>
              <a:rPr lang="pl-PL" sz="3800" u="sng" dirty="0" smtClean="0">
                <a:solidFill>
                  <a:srgbClr val="002060"/>
                </a:solidFill>
                <a:hlinkClick r:id="rId5" tooltip="Jerozolima"/>
              </a:rPr>
              <a:t>Jerozolimy</a:t>
            </a:r>
            <a:r>
              <a:rPr lang="pl-PL" sz="3800" u="sng" dirty="0" smtClean="0">
                <a:solidFill>
                  <a:srgbClr val="002060"/>
                </a:solidFill>
              </a:rPr>
              <a:t> przez </a:t>
            </a:r>
            <a:r>
              <a:rPr lang="pl-PL" sz="3800" u="sng" dirty="0" smtClean="0">
                <a:solidFill>
                  <a:srgbClr val="002060"/>
                </a:solidFill>
                <a:hlinkClick r:id="rId6" tooltip="Hieronim Strzała (strona nie istnieje)"/>
              </a:rPr>
              <a:t>Hieronima Strzałę</a:t>
            </a:r>
            <a:r>
              <a:rPr lang="pl-PL" sz="3800" dirty="0" smtClean="0">
                <a:solidFill>
                  <a:srgbClr val="002060"/>
                </a:solidFill>
              </a:rPr>
              <a:t>. </a:t>
            </a:r>
          </a:p>
          <a:p>
            <a:r>
              <a:rPr lang="pl-PL" sz="3800" dirty="0" smtClean="0">
                <a:solidFill>
                  <a:srgbClr val="002060"/>
                </a:solidFill>
              </a:rPr>
              <a:t>Jak głosi legenda, decyzję wojewody miało ugruntować widzenie, w którym </a:t>
            </a:r>
            <a:r>
              <a:rPr lang="pl-PL" sz="3800" b="1" dirty="0" smtClean="0">
                <a:solidFill>
                  <a:srgbClr val="002060"/>
                </a:solidFill>
              </a:rPr>
              <a:t>Mikołaj i jego żona Urszula </a:t>
            </a:r>
            <a:r>
              <a:rPr lang="pl-PL" sz="3800" dirty="0" smtClean="0">
                <a:solidFill>
                  <a:srgbClr val="002060"/>
                </a:solidFill>
              </a:rPr>
              <a:t>ujrzeli przez okno </a:t>
            </a:r>
            <a:r>
              <a:rPr lang="pl-PL" sz="3800" dirty="0" smtClean="0">
                <a:solidFill>
                  <a:srgbClr val="002060"/>
                </a:solidFill>
                <a:hlinkClick r:id="rId7" tooltip="Zamek w Lanckoronie"/>
              </a:rPr>
              <a:t>lanckorońskiego</a:t>
            </a:r>
            <a:r>
              <a:rPr lang="pl-PL" sz="3800" b="1" dirty="0" smtClean="0">
                <a:solidFill>
                  <a:srgbClr val="002060"/>
                </a:solidFill>
                <a:hlinkClick r:id="rId7" tooltip="Zamek w Lanckoronie"/>
              </a:rPr>
              <a:t> </a:t>
            </a:r>
            <a:r>
              <a:rPr lang="pl-PL" sz="3800" dirty="0" smtClean="0">
                <a:solidFill>
                  <a:srgbClr val="002060"/>
                </a:solidFill>
                <a:hlinkClick r:id="rId7" tooltip="Zamek w Lanckoronie"/>
              </a:rPr>
              <a:t>zamku</a:t>
            </a:r>
            <a:r>
              <a:rPr lang="pl-PL" sz="3800" dirty="0" smtClean="0">
                <a:solidFill>
                  <a:srgbClr val="002060"/>
                </a:solidFill>
              </a:rPr>
              <a:t> nad górą </a:t>
            </a:r>
            <a:r>
              <a:rPr lang="pl-PL" sz="3800" dirty="0" smtClean="0">
                <a:solidFill>
                  <a:srgbClr val="002060"/>
                </a:solidFill>
                <a:hlinkClick r:id="rId4" tooltip="Żar (Pogórze Wielickie)"/>
              </a:rPr>
              <a:t>Żar</a:t>
            </a:r>
            <a:r>
              <a:rPr lang="pl-PL" sz="3800" dirty="0" smtClean="0">
                <a:solidFill>
                  <a:srgbClr val="002060"/>
                </a:solidFill>
              </a:rPr>
              <a:t> trzy płonące krzyże unoszące się ku niebu. </a:t>
            </a:r>
          </a:p>
          <a:p>
            <a:r>
              <a:rPr lang="pl-PL" sz="3800" dirty="0" smtClean="0">
                <a:solidFill>
                  <a:srgbClr val="002060"/>
                </a:solidFill>
              </a:rPr>
              <a:t>Kościółek ten został uroczyście konsekrowany przez nuncjusza papieskiego</a:t>
            </a:r>
            <a:r>
              <a:rPr lang="pl-PL" sz="3800" b="1" dirty="0" smtClean="0">
                <a:solidFill>
                  <a:srgbClr val="002060"/>
                </a:solidFill>
              </a:rPr>
              <a:t> </a:t>
            </a:r>
            <a:r>
              <a:rPr lang="pl-PL" sz="3800" dirty="0" smtClean="0">
                <a:solidFill>
                  <a:srgbClr val="002060"/>
                </a:solidFill>
                <a:hlinkClick r:id="rId8" tooltip="Klaudiusz Rangoni (strona nie istnieje)"/>
              </a:rPr>
              <a:t>Klaudiusza </a:t>
            </a:r>
            <a:r>
              <a:rPr lang="pl-PL" sz="3800" dirty="0" err="1" smtClean="0">
                <a:solidFill>
                  <a:srgbClr val="002060"/>
                </a:solidFill>
                <a:hlinkClick r:id="rId8" tooltip="Klaudiusz Rangoni (strona nie istnieje)"/>
              </a:rPr>
              <a:t>Rangoniego</a:t>
            </a:r>
            <a:r>
              <a:rPr lang="pl-PL" sz="3800" dirty="0" smtClean="0">
                <a:solidFill>
                  <a:srgbClr val="002060"/>
                </a:solidFill>
              </a:rPr>
              <a:t> </a:t>
            </a:r>
          </a:p>
          <a:p>
            <a:r>
              <a:rPr lang="pl-PL" sz="3800" dirty="0" smtClean="0">
                <a:solidFill>
                  <a:srgbClr val="002060"/>
                </a:solidFill>
              </a:rPr>
              <a:t>4 października 1601 roku, w </a:t>
            </a:r>
            <a:r>
              <a:rPr lang="pl-PL" sz="3800" b="1" dirty="0" smtClean="0">
                <a:solidFill>
                  <a:srgbClr val="002060"/>
                </a:solidFill>
              </a:rPr>
              <a:t>obecności biskupa krakowskiego </a:t>
            </a:r>
            <a:r>
              <a:rPr lang="pl-PL" sz="3800" dirty="0" smtClean="0">
                <a:solidFill>
                  <a:srgbClr val="002060"/>
                </a:solidFill>
                <a:hlinkClick r:id="rId9" tooltip="Bernard Maciejowski"/>
              </a:rPr>
              <a:t>Bernarda Maciejowskiego</a:t>
            </a:r>
            <a:r>
              <a:rPr lang="pl-PL" sz="3800" dirty="0" smtClean="0">
                <a:solidFill>
                  <a:srgbClr val="002060"/>
                </a:solidFill>
              </a:rPr>
              <a:t>. </a:t>
            </a:r>
          </a:p>
          <a:p>
            <a:r>
              <a:rPr lang="pl-PL" sz="3800" dirty="0" smtClean="0">
                <a:solidFill>
                  <a:srgbClr val="002060"/>
                </a:solidFill>
              </a:rPr>
              <a:t>Kaplica pierwotnie miała służyć prywatnej pobożności, jednak wojewoda postanowił wybudować kaplicę </a:t>
            </a:r>
            <a:r>
              <a:rPr lang="pl-PL" sz="3800" dirty="0" smtClean="0">
                <a:solidFill>
                  <a:srgbClr val="002060"/>
                </a:solidFill>
                <a:hlinkClick r:id="rId10" tooltip="Bazylika Grobu Chrystusa (strona nie istnieje)"/>
              </a:rPr>
              <a:t>Grobu Chrystusa</a:t>
            </a:r>
            <a:r>
              <a:rPr lang="pl-PL" sz="3800" dirty="0" smtClean="0">
                <a:solidFill>
                  <a:srgbClr val="002060"/>
                </a:solidFill>
              </a:rPr>
              <a:t> oraz </a:t>
            </a:r>
            <a:r>
              <a:rPr lang="pl-PL" sz="3800" b="1" dirty="0" smtClean="0">
                <a:solidFill>
                  <a:srgbClr val="002060"/>
                </a:solidFill>
              </a:rPr>
              <a:t>niewielki klasztor</a:t>
            </a:r>
            <a:r>
              <a:rPr lang="pl-PL" sz="3800" dirty="0" smtClean="0">
                <a:solidFill>
                  <a:srgbClr val="002060"/>
                </a:solidFill>
              </a:rPr>
              <a:t>. </a:t>
            </a:r>
          </a:p>
          <a:p>
            <a:r>
              <a:rPr lang="pl-PL" sz="3800" b="1" dirty="0" smtClean="0">
                <a:solidFill>
                  <a:srgbClr val="002060"/>
                </a:solidFill>
              </a:rPr>
              <a:t>Zebrzydowski 1 grudnia 1602 r. sporządził </a:t>
            </a:r>
            <a:r>
              <a:rPr lang="pl-PL" sz="3800" dirty="0" smtClean="0">
                <a:solidFill>
                  <a:srgbClr val="002060"/>
                </a:solidFill>
                <a:hlinkClick r:id="rId11" tooltip="Akt fundacyjny (strona nie istnieje)"/>
              </a:rPr>
              <a:t>akt fundacyjny</a:t>
            </a:r>
            <a:r>
              <a:rPr lang="pl-PL" sz="3800" b="1" dirty="0" smtClean="0">
                <a:solidFill>
                  <a:srgbClr val="002060"/>
                </a:solidFill>
              </a:rPr>
              <a:t> i przekazał </a:t>
            </a:r>
            <a:r>
              <a:rPr lang="pl-PL" sz="3800" dirty="0" smtClean="0">
                <a:solidFill>
                  <a:srgbClr val="002060"/>
                </a:solidFill>
              </a:rPr>
              <a:t>część </a:t>
            </a:r>
            <a:r>
              <a:rPr lang="pl-PL" sz="3800" b="1" dirty="0" smtClean="0">
                <a:solidFill>
                  <a:srgbClr val="002060"/>
                </a:solidFill>
              </a:rPr>
              <a:t>góry Żarek </a:t>
            </a:r>
            <a:r>
              <a:rPr lang="pl-PL" sz="3800" dirty="0" smtClean="0">
                <a:solidFill>
                  <a:srgbClr val="002060"/>
                </a:solidFill>
              </a:rPr>
              <a:t>oraz miejsce pod budowę klasztoru </a:t>
            </a:r>
            <a:r>
              <a:rPr lang="pl-PL" sz="3800" dirty="0" smtClean="0">
                <a:solidFill>
                  <a:srgbClr val="002060"/>
                </a:solidFill>
                <a:hlinkClick r:id="rId12" tooltip="Bernardyni"/>
              </a:rPr>
              <a:t>bernardynom</a:t>
            </a:r>
            <a:r>
              <a:rPr lang="pl-PL" sz="3200" dirty="0" smtClean="0"/>
              <a:t>. </a:t>
            </a:r>
          </a:p>
          <a:p>
            <a:endParaRPr lang="pl-PL" sz="3800" dirty="0"/>
          </a:p>
          <a:p>
            <a:endParaRPr lang="pl-PL" dirty="0" smtClean="0"/>
          </a:p>
          <a:p>
            <a:endParaRPr lang="pl-PL" dirty="0"/>
          </a:p>
          <a:p>
            <a:r>
              <a:rPr lang="pl-PL" sz="2200" dirty="0">
                <a:solidFill>
                  <a:srgbClr val="002060"/>
                </a:solidFill>
              </a:rPr>
              <a:t> 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230656169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750">
        <p15:prstTrans prst="fallOver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952130" y="121025"/>
            <a:ext cx="3790482" cy="1129552"/>
          </a:xfrm>
        </p:spPr>
        <p:txBody>
          <a:bodyPr>
            <a:normAutofit/>
          </a:bodyPr>
          <a:lstStyle/>
          <a:p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16859" y="699247"/>
            <a:ext cx="6210955" cy="586291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2400" b="1" dirty="0"/>
              <a:t> </a:t>
            </a:r>
            <a:r>
              <a:rPr lang="pl-PL" b="1" dirty="0" smtClean="0">
                <a:solidFill>
                  <a:srgbClr val="002060"/>
                </a:solidFill>
              </a:rPr>
              <a:t>W 1603 r</a:t>
            </a:r>
            <a:r>
              <a:rPr lang="pl-PL" dirty="0" smtClean="0">
                <a:solidFill>
                  <a:srgbClr val="002060"/>
                </a:solidFill>
              </a:rPr>
              <a:t>. dokument zatwierdzony został przez biskupa krakowskiego i </a:t>
            </a:r>
            <a:r>
              <a:rPr lang="pl-PL" b="1" dirty="0" smtClean="0">
                <a:solidFill>
                  <a:srgbClr val="002060"/>
                </a:solidFill>
              </a:rPr>
              <a:t>króla </a:t>
            </a:r>
            <a:r>
              <a:rPr lang="pl-PL" b="1" dirty="0" smtClean="0">
                <a:solidFill>
                  <a:srgbClr val="002060"/>
                </a:solidFill>
                <a:hlinkClick r:id="rId2" tooltip="Zygmunt III Waza"/>
              </a:rPr>
              <a:t>Zygmunta III</a:t>
            </a:r>
            <a:r>
              <a:rPr lang="pl-PL" dirty="0" smtClean="0">
                <a:solidFill>
                  <a:srgbClr val="002060"/>
                </a:solidFill>
              </a:rPr>
              <a:t>.             W latach 1604–1609 według projektu </a:t>
            </a:r>
            <a:r>
              <a:rPr lang="pl-PL" b="1" dirty="0" smtClean="0">
                <a:solidFill>
                  <a:srgbClr val="002060"/>
                </a:solidFill>
                <a:hlinkClick r:id="rId3" tooltip="Jan Maria Bernardoni"/>
              </a:rPr>
              <a:t>Jana Marii Bernardoniego</a:t>
            </a:r>
            <a:r>
              <a:rPr lang="pl-PL" b="1" dirty="0" smtClean="0">
                <a:solidFill>
                  <a:srgbClr val="002060"/>
                </a:solidFill>
              </a:rPr>
              <a:t> wzniesione zostały kościół               i klasztor. </a:t>
            </a:r>
            <a:r>
              <a:rPr lang="pl-PL" dirty="0" smtClean="0">
                <a:solidFill>
                  <a:srgbClr val="002060"/>
                </a:solidFill>
              </a:rPr>
              <a:t>Kościół był konsekrowany w 1609                    w dzień uroczystości </a:t>
            </a:r>
            <a:r>
              <a:rPr lang="pl-PL" b="1" dirty="0" smtClean="0">
                <a:solidFill>
                  <a:srgbClr val="002060"/>
                </a:solidFill>
                <a:hlinkClick r:id="rId4" tooltip="Franciszek z Asyżu"/>
              </a:rPr>
              <a:t>św. Franciszka</a:t>
            </a:r>
            <a:r>
              <a:rPr lang="pl-PL" b="1" dirty="0" smtClean="0">
                <a:solidFill>
                  <a:srgbClr val="002060"/>
                </a:solidFill>
              </a:rPr>
              <a:t> </a:t>
            </a:r>
            <a:r>
              <a:rPr lang="pl-PL" dirty="0" smtClean="0">
                <a:solidFill>
                  <a:srgbClr val="002060"/>
                </a:solidFill>
              </a:rPr>
              <a:t>przez biskupa krakowskiego </a:t>
            </a:r>
            <a:r>
              <a:rPr lang="pl-PL" b="1" dirty="0" smtClean="0">
                <a:solidFill>
                  <a:srgbClr val="002060"/>
                </a:solidFill>
                <a:hlinkClick r:id="rId5" tooltip="Piotr Tylicki"/>
              </a:rPr>
              <a:t>Piotra Tylickiego</a:t>
            </a:r>
            <a:r>
              <a:rPr lang="pl-PL" dirty="0" smtClean="0">
                <a:solidFill>
                  <a:srgbClr val="002060"/>
                </a:solidFill>
              </a:rPr>
              <a:t>. W 1604 roku Zebrzydowski, zainspirowany dziełem </a:t>
            </a:r>
            <a:r>
              <a:rPr lang="pl-PL" dirty="0" smtClean="0">
                <a:solidFill>
                  <a:srgbClr val="002060"/>
                </a:solidFill>
                <a:hlinkClick r:id="rId6" tooltip="Christian Kruik van Adrichem"/>
              </a:rPr>
              <a:t>Chrystiana </a:t>
            </a:r>
            <a:r>
              <a:rPr lang="pl-PL" dirty="0" err="1" smtClean="0">
                <a:solidFill>
                  <a:srgbClr val="002060"/>
                </a:solidFill>
                <a:hlinkClick r:id="rId6" tooltip="Christian Kruik van Adrichem"/>
              </a:rPr>
              <a:t>Adrichomiusa</a:t>
            </a:r>
            <a:r>
              <a:rPr lang="pl-PL" dirty="0" smtClean="0">
                <a:solidFill>
                  <a:srgbClr val="002060"/>
                </a:solidFill>
              </a:rPr>
              <a:t> opisującym </a:t>
            </a:r>
            <a:r>
              <a:rPr lang="pl-PL" dirty="0" smtClean="0">
                <a:solidFill>
                  <a:srgbClr val="002060"/>
                </a:solidFill>
                <a:hlinkClick r:id="rId7" tooltip="Jerozolima"/>
              </a:rPr>
              <a:t>Jerozolimę</a:t>
            </a:r>
            <a:r>
              <a:rPr lang="pl-PL" dirty="0" smtClean="0">
                <a:solidFill>
                  <a:srgbClr val="002060"/>
                </a:solidFill>
              </a:rPr>
              <a:t> w czasach Chrystusa, postanowił wybudować </a:t>
            </a:r>
            <a:r>
              <a:rPr lang="pl-PL" b="1" dirty="0" smtClean="0">
                <a:solidFill>
                  <a:srgbClr val="002060"/>
                </a:solidFill>
              </a:rPr>
              <a:t>(w latach 1609–1617, według planów </a:t>
            </a:r>
            <a:r>
              <a:rPr lang="pl-PL" b="1" dirty="0" smtClean="0">
                <a:solidFill>
                  <a:srgbClr val="002060"/>
                </a:solidFill>
                <a:hlinkClick r:id="rId8" tooltip="Paulus Baudaert"/>
              </a:rPr>
              <a:t>Pawła </a:t>
            </a:r>
            <a:r>
              <a:rPr lang="pl-PL" b="1" dirty="0" err="1" smtClean="0">
                <a:solidFill>
                  <a:srgbClr val="002060"/>
                </a:solidFill>
                <a:hlinkClick r:id="rId8" tooltip="Paulus Baudaert"/>
              </a:rPr>
              <a:t>Baudartha</a:t>
            </a:r>
            <a:r>
              <a:rPr lang="pl-PL" b="1" dirty="0" smtClean="0">
                <a:solidFill>
                  <a:srgbClr val="002060"/>
                </a:solidFill>
              </a:rPr>
              <a:t>) dwanaście kaplic Drogi Krzyżowej oraz pustelnie </a:t>
            </a:r>
            <a:r>
              <a:rPr lang="pl-PL" b="1" dirty="0" smtClean="0">
                <a:solidFill>
                  <a:srgbClr val="002060"/>
                </a:solidFill>
                <a:hlinkClick r:id="rId9" tooltip="Pięciu Braci Męczenników"/>
              </a:rPr>
              <a:t>Pięciu Braci Polaków</a:t>
            </a:r>
            <a:r>
              <a:rPr lang="pl-PL" b="1" dirty="0" smtClean="0">
                <a:solidFill>
                  <a:srgbClr val="002060"/>
                </a:solidFill>
              </a:rPr>
              <a:t> z kaplicą         </a:t>
            </a:r>
          </a:p>
          <a:p>
            <a:pPr marL="0" indent="0" algn="just">
              <a:buNone/>
            </a:pPr>
            <a:r>
              <a:rPr lang="pl-PL" b="1" dirty="0" smtClean="0">
                <a:solidFill>
                  <a:srgbClr val="002060"/>
                </a:solidFill>
                <a:hlinkClick r:id="rId10" tooltip="Maria Magdalena"/>
              </a:rPr>
              <a:t>św. Marii Magdaleny</a:t>
            </a:r>
            <a:r>
              <a:rPr lang="pl-PL" b="1" dirty="0" smtClean="0">
                <a:solidFill>
                  <a:srgbClr val="002060"/>
                </a:solidFill>
              </a:rPr>
              <a:t>.</a:t>
            </a:r>
          </a:p>
          <a:p>
            <a:pPr marL="0" indent="0">
              <a:buNone/>
            </a:pPr>
            <a:endParaRPr lang="pl-PL" sz="2400" dirty="0"/>
          </a:p>
          <a:p>
            <a:pPr lvl="0"/>
            <a:endParaRPr lang="pl-PL" sz="240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627814" y="121025"/>
            <a:ext cx="5165257" cy="6642846"/>
          </a:xfrm>
        </p:spPr>
        <p:txBody>
          <a:bodyPr>
            <a:normAutofit/>
          </a:bodyPr>
          <a:lstStyle/>
          <a:p>
            <a:endParaRPr lang="pl-PL" dirty="0"/>
          </a:p>
          <a:p>
            <a:r>
              <a:rPr lang="pl-PL" sz="3400" b="1" dirty="0" smtClean="0">
                <a:solidFill>
                  <a:srgbClr val="FFFF00"/>
                </a:solidFill>
              </a:rPr>
              <a:t>.</a:t>
            </a:r>
            <a:endParaRPr lang="pl-PL" sz="3400" b="1" dirty="0">
              <a:solidFill>
                <a:srgbClr val="FFFF00"/>
              </a:solidFill>
            </a:endParaRPr>
          </a:p>
          <a:p>
            <a:r>
              <a:rPr lang="pl-PL" sz="3400" b="1" dirty="0">
                <a:solidFill>
                  <a:srgbClr val="FFFF00"/>
                </a:solidFill>
              </a:rPr>
              <a:t> 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814" y="282388"/>
            <a:ext cx="5313174" cy="627977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6113571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750">
        <p15:prstTrans prst="fallOver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134471" y="-246222"/>
            <a:ext cx="5741894" cy="10095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000" b="0" i="0" u="none" strike="noStrike" cap="none" normalizeH="0" baseline="0" dirty="0" smtClean="0">
              <a:ln>
                <a:noFill/>
              </a:ln>
              <a:solidFill>
                <a:srgbClr val="202122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sz="1000" dirty="0" smtClean="0">
              <a:solidFill>
                <a:srgbClr val="202122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Po śmierci Mikołaja Zebrzydowskiego w </a:t>
            </a:r>
            <a:r>
              <a:rPr kumimoji="0" lang="pl-PL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1620 roku opiekunem sanktuarium został jego syn </a:t>
            </a:r>
            <a:r>
              <a:rPr kumimoji="0" lang="pl-PL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  <a:hlinkClick r:id="rId2" tooltip="Jan Zebrzydowski"/>
              </a:rPr>
              <a:t>Jan</a:t>
            </a:r>
            <a:r>
              <a:rPr kumimoji="0" lang="pl-PL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, który wybudował (1623–1641) pięć dalszych kaplic pasyjnych</a:t>
            </a: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pl-PL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osiem kaplic maryjnych</a:t>
            </a: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, rozbudował kaplice Ukrzyżowania i Grobu Matki Bożej oraz wybudował tzw. </a:t>
            </a:r>
            <a:r>
              <a:rPr kumimoji="0" lang="pl-PL" sz="16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gradusy</a:t>
            </a: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 obok ratusza </a:t>
            </a: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  <a:hlinkClick r:id="rId3" tooltip="Poncjusz Piłat"/>
              </a:rPr>
              <a:t>Piłata</a:t>
            </a: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 i kaplicę znalezienia Krzyża  z pustelnią   </a:t>
            </a: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  <a:hlinkClick r:id="rId4" tooltip="Święta Helena"/>
              </a:rPr>
              <a:t>św. Heleny</a:t>
            </a: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.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Kolejnym fundatorem był </a:t>
            </a:r>
            <a:r>
              <a:rPr kumimoji="0" lang="pl-PL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  <a:hlinkClick r:id="rId5" tooltip="Michał Zebrzydowski"/>
              </a:rPr>
              <a:t>Michał Zebrzydowski</a:t>
            </a: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, który </a:t>
            </a:r>
            <a:r>
              <a:rPr kumimoji="0" lang="pl-PL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rozbudował kompleks klasztorny </a:t>
            </a: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przez poszerzenie go       o drugi </a:t>
            </a: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  <a:hlinkClick r:id="rId6" tooltip="Wirydarz"/>
              </a:rPr>
              <a:t>wirydarz</a:t>
            </a: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 od strony północnej (1654–1655)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 i wybudowanie kaplicy Matki Bożej Kalwaryjskiej (1658–1667).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Ostatnia wielka fundatorka, </a:t>
            </a:r>
            <a:r>
              <a:rPr kumimoji="0" lang="pl-PL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  <a:hlinkClick r:id="rId7" tooltip="Czartoryscy herbu Pogoń Litewska"/>
              </a:rPr>
              <a:t>Magdalena z Konopackich Czartoryska</a:t>
            </a:r>
            <a:r>
              <a:rPr kumimoji="0" lang="pl-PL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,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 podjęła się </a:t>
            </a:r>
            <a:r>
              <a:rPr kumimoji="0" lang="pl-PL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powiększenia kościoła o długą i szeroką nawę (1680–1702</a:t>
            </a: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), ufundowała też fasadę, </a:t>
            </a:r>
            <a:r>
              <a:rPr kumimoji="0" lang="pl-PL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dwie wieże </a:t>
            </a: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przy elewacji frontowej (1702–1720) oraz dwie </a:t>
            </a:r>
            <a:r>
              <a:rPr kumimoji="0" lang="pl-PL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kaplice:                         </a:t>
            </a:r>
            <a:r>
              <a:rPr kumimoji="0" lang="pl-PL" sz="16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  <a:hlinkClick r:id="rId8" tooltip="Antoni Wielki"/>
              </a:rPr>
              <a:t>św. Antoniego</a:t>
            </a:r>
            <a:r>
              <a:rPr kumimoji="0" lang="pl-PL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 (1687)</a:t>
            </a:r>
            <a:r>
              <a:rPr kumimoji="0" lang="pl-PL" sz="16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pl-PL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i </a:t>
            </a:r>
            <a:r>
              <a:rPr kumimoji="0" lang="pl-PL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  <a:hlinkClick r:id="rId9" tooltip="Dogmat o Niepokalanym Poczęciu Najświętszej Maryi Panny"/>
              </a:rPr>
              <a:t>Niepokalanego Poczęcia</a:t>
            </a:r>
            <a:r>
              <a:rPr kumimoji="0" lang="pl-PL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 (1749</a:t>
            </a: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).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Wraz ze śmiercią Magdaleny z Konopackich Czartoryskiej skończył się okres wielkich fundatorów.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 Odtąd ofiary szlachty, duchowieństwa oraz pątników stały się źródłem funduszów na rozbudowę, konserwacje i konieczne adaptacje Kalwarii.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sz="1400" dirty="0" smtClean="0">
              <a:solidFill>
                <a:srgbClr val="002060"/>
              </a:solidFill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sz="2000" dirty="0" smtClean="0">
              <a:solidFill>
                <a:srgbClr val="002060"/>
              </a:solidFill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sz="2000" dirty="0" smtClean="0">
              <a:solidFill>
                <a:srgbClr val="002060"/>
              </a:solidFill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sz="1000" dirty="0" smtClean="0">
              <a:solidFill>
                <a:srgbClr val="202122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000" b="0" i="0" u="none" strike="noStrike" cap="none" normalizeH="0" baseline="0" dirty="0" smtClean="0">
              <a:ln>
                <a:noFill/>
              </a:ln>
              <a:solidFill>
                <a:srgbClr val="20212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sz="1000" dirty="0" smtClean="0">
              <a:solidFill>
                <a:srgbClr val="202122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000" b="0" i="0" u="none" strike="noStrike" cap="none" normalizeH="0" baseline="0" dirty="0" smtClean="0">
              <a:ln>
                <a:noFill/>
              </a:ln>
              <a:solidFill>
                <a:srgbClr val="20212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sz="1000" dirty="0" smtClean="0">
              <a:solidFill>
                <a:srgbClr val="202122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000" b="0" i="0" u="none" strike="noStrike" cap="none" normalizeH="0" baseline="0" dirty="0" smtClean="0">
              <a:ln>
                <a:noFill/>
              </a:ln>
              <a:solidFill>
                <a:srgbClr val="20212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sz="1000" dirty="0" smtClean="0">
              <a:solidFill>
                <a:srgbClr val="202122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000" b="0" i="0" u="none" strike="noStrike" cap="none" normalizeH="0" baseline="0" dirty="0" smtClean="0">
              <a:ln>
                <a:noFill/>
              </a:ln>
              <a:solidFill>
                <a:srgbClr val="20212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sz="1000" dirty="0" smtClean="0">
              <a:solidFill>
                <a:srgbClr val="202122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000" b="0" i="0" u="none" strike="noStrike" cap="none" normalizeH="0" baseline="0" dirty="0" smtClean="0">
              <a:ln>
                <a:noFill/>
              </a:ln>
              <a:solidFill>
                <a:srgbClr val="20212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sz="1000" dirty="0" smtClean="0">
              <a:solidFill>
                <a:srgbClr val="202122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000" b="0" i="0" u="none" strike="noStrike" cap="none" normalizeH="0" baseline="0" dirty="0" smtClean="0">
              <a:ln>
                <a:noFill/>
              </a:ln>
              <a:solidFill>
                <a:srgbClr val="20212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http://www.kalwaria-zebrzydowska.pl/images/stories/g2/19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718" y="-3007659"/>
            <a:ext cx="5643282" cy="9677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9096127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750">
        <p15:prstTrans prst="fallOver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Wycinek">
  <a:themeElements>
    <a:clrScheme name="Wycinek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Wycinek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ycine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19759155-7935-4C61-A06C-C04380D1B16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5041</TotalTime>
  <Words>414</Words>
  <Application>Microsoft Office PowerPoint</Application>
  <PresentationFormat>Niestandardowy</PresentationFormat>
  <Paragraphs>169</Paragraphs>
  <Slides>30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30</vt:i4>
      </vt:variant>
    </vt:vector>
  </HeadingPairs>
  <TitlesOfParts>
    <vt:vector size="31" baseType="lpstr">
      <vt:lpstr>Wycinek</vt:lpstr>
      <vt:lpstr>Piesza wycieczka  z Kalwarii Zebrzydowskiej  do Lanckorony   obejmująca zwiedzanie wybranych zabytków  kultury na trasie  Kalwaria Zebrzydowska - Lanckorona,  zorganizowana przez                         Fundację Dziedzictwo w dniu  18 października 2020 roku  w ramach zadania publicznego w dziedzinie turystyki w 2020 roku  realizowanego we współfinansowaniu  przez Starostwo Powiatowe w Wadowicach.   pt. ,,Śladami Mikołaja Zebrzydowskiego –  Wojewody Krakowskiego fundatora Kalwarii Zebrzydowskiej'' </vt:lpstr>
      <vt:lpstr>Slajd 2</vt:lpstr>
      <vt:lpstr>Slajd 3</vt:lpstr>
      <vt:lpstr>Slajd 4</vt:lpstr>
      <vt:lpstr>   </vt:lpstr>
      <vt:lpstr>Slajd 6</vt:lpstr>
      <vt:lpstr>Slajd 7</vt:lpstr>
      <vt:lpstr> </vt:lpstr>
      <vt:lpstr>Slajd 9</vt:lpstr>
      <vt:lpstr>  </vt:lpstr>
      <vt:lpstr>  </vt:lpstr>
      <vt:lpstr>Slajd 12</vt:lpstr>
      <vt:lpstr>                     kościół powstał na rzucie wydłużonego prostokąta    z półkolista  absydą od  - strony wschodniej i półeliptyczną  kruchtą  - od strony zachodniej.  Świątynia nosi cechy baroku i należy do najpiękniejszych obiektów sakralnych w Kalwarii.  W 7 września 1642 roku, konsekrował kościół bp Tomasz Oborski  W latach 1754-1757, 1759-1763, gdy przełożonym                           w Kalwarii był o. Jan Kapistran Połaniecki, odrestaurowano kaplicę Grobu Matki Bożej, nad którą, w górnym kościele, postawiono nowy ołtarz.  W latach 1793-1816, 1819-1822, gdy gwardianem był o. Gaudenty Tynel, położono w nawie posadzkę marmurową  i wykonano marmurowe schody do kościoła górnego oraz sprawiono nowe organy.  Przed fasadą kościoła ustawiono na kamiennych cokołach posągi dwunastu Apostołów.  Między cokołami, w miejsce dawnego muru, wprawiono żelazne sztachety. Resztę muru okalającego kościół zostawiono. </vt:lpstr>
      <vt:lpstr>O. Stefan Podworski, rezydent przy kościele Grobu Matki Bożej,przed zbliżającym się jubileuszem trzystulecia tego kościoła, w roku 1909 przeprowadził jego gruntowy remont.   Usunięto mur okalający kościół, który zastąpiono ogrodzeniem z metalowych sztachet.   Przed wejściem na dziedziniec świątyni, na zboczu, wzniesiono mur oporowy, a w nim zbudowano grotę Matki Boskiej              z Lourdes, którą poświęcił 15 sierpnia 1911 roku  - uczestniczący w uroczystościach jubileuszowych  sufragan krakowski bp Anatol Nowak. </vt:lpstr>
      <vt:lpstr>Od północnej strony świątyni, została zbudowana drewniana rezydencja z kilkoma pomieszczeniami dla zakonników.  Prawdopodobnie zbudował ją Jan Zebrzydowski albo jego syn Michał. Na początku XIX wieku, O. Gaudenty Tynel, w miejsce drewnianej rezydencji, zbudował murowaną.  O. Stefan Podworski w roku 1902 nadbudował na nią piętro.  Po roku 1980 w miejscu domu gospodarczego, zbudowano nowy budynek, w którym na parterze są pomieszczenia gospodarcze oraz salka katechetyczna, a na piętrzę refektarz.</vt:lpstr>
      <vt:lpstr>Lanckorona miasteczko  na wzgórzu</vt:lpstr>
      <vt:lpstr>Slajd 17</vt:lpstr>
      <vt:lpstr>  drewniane wille Lanckorony    W okresie międzywojennym Lanckorona była naprawdę modna,  można prawie powiedzieć o budowlanym boomie Poszukajcie więc najwyżej położonej Willi Bajka, urokliwie przytulonej do Góry Lanckorońskiej, Willi Tadeusz, która w Lanckoronie jest wręcz instytucją czy Willi Modrzewiowej powstałej na wzór alpejski.  Za każdą z nich stoją niezwykła historia i klimat. </vt:lpstr>
      <vt:lpstr>Slajd 19</vt:lpstr>
      <vt:lpstr>      Kościół Narodzenia Świętego Jana Chrzciciela – rzymskokatolicki kościół parafialny należący do dekanatu Kalwaria archidiecezji krakowskiej    </vt:lpstr>
      <vt:lpstr>Slajd 21</vt:lpstr>
      <vt:lpstr>Slajd 22</vt:lpstr>
      <vt:lpstr>  </vt:lpstr>
      <vt:lpstr> lanckoroński zamek  Podchodząc ścieżką ponad kościołem, dotrzecie do ruin lanckorońskiego zamku, ufundowanego jeszcze przez Kazimierza Wielkiego. Aż do czasów zaborów pełnił istotną funkcję, broniąc dróg handlowych do Krakowa i służąc jako centrum lokalnej administracji, zarządzającej bogatymi łowiecko terenami. To właśnie w jego murach zamieszkiwały rody Lanckorońskich i Zebrzydowskich, którzy z rycerzy przeistoczyli się w familie możnowładców i doradców na królewskich dworach.</vt:lpstr>
      <vt:lpstr>Choć zamek od rozbiorów popada w ruinę, jego mury poruszają wyobraźnię, pozwalając odtworzyć w myślach wygląd twierdzy                                   w czasach jej świetności, Według lokalnej legendy ze szczytu Góry Lanckorońskiej Michał Zebrzydowski dojrzał przeciwległą górę Żarek, która tak przypominała mu Wzgórza Jerozolimskie,  że postanowił wybudować tu kalwarię – zespół kaplic, kościołów                           i zabudowań symbolizujących mękę pańską i topografią przypominające właśnie Jerozolimę. Tak powstała Kalwaria Zebrzydowska.</vt:lpstr>
      <vt:lpstr>Góra Lanckorońska to również doskonałe miejsce do niespiesznych spacerów. Pięknie       brzmiące szlaki, takie jak Aleja Cichych Szeptów czy Aleja Zakochanych, zachęcają do powłóczenia się po lesie…  </vt:lpstr>
      <vt:lpstr>Slajd 27</vt:lpstr>
      <vt:lpstr>Slajd 28</vt:lpstr>
      <vt:lpstr>Slajd 29</vt:lpstr>
      <vt:lpstr>Slajd 30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Historia ziemniaka</dc:title>
  <dc:creator>Danuniia</dc:creator>
  <cp:lastModifiedBy>Halina i Marek</cp:lastModifiedBy>
  <cp:revision>235</cp:revision>
  <cp:lastPrinted>2021-01-13T11:37:13Z</cp:lastPrinted>
  <dcterms:created xsi:type="dcterms:W3CDTF">2019-06-25T01:57:12Z</dcterms:created>
  <dcterms:modified xsi:type="dcterms:W3CDTF">2021-02-17T21:56:58Z</dcterms:modified>
</cp:coreProperties>
</file>