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87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79" r:id="rId10"/>
    <p:sldId id="280" r:id="rId11"/>
    <p:sldId id="265" r:id="rId12"/>
    <p:sldId id="267" r:id="rId13"/>
    <p:sldId id="268" r:id="rId14"/>
    <p:sldId id="269" r:id="rId15"/>
    <p:sldId id="272" r:id="rId16"/>
    <p:sldId id="273" r:id="rId17"/>
    <p:sldId id="274" r:id="rId18"/>
    <p:sldId id="275" r:id="rId19"/>
    <p:sldId id="276" r:id="rId20"/>
    <p:sldId id="277" r:id="rId21"/>
    <p:sldId id="283" r:id="rId22"/>
    <p:sldId id="284" r:id="rId23"/>
    <p:sldId id="285" r:id="rId24"/>
    <p:sldId id="286" r:id="rId25"/>
    <p:sldId id="288" r:id="rId26"/>
    <p:sldId id="289" r:id="rId27"/>
    <p:sldId id="266" r:id="rId28"/>
    <p:sldId id="281" r:id="rId2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3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83658-C83F-47E6-BDCC-33ACA9A5AFD3}" type="datetimeFigureOut">
              <a:rPr lang="pl-PL" smtClean="0"/>
              <a:t>18.07.2019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0FCA3-E470-415C-9A57-E344690FDE3F}" type="slidenum">
              <a:rPr lang="pl-PL" smtClean="0"/>
              <a:t>‹#›</a:t>
            </a:fld>
            <a:endParaRPr lang="pl-PL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45155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83658-C83F-47E6-BDCC-33ACA9A5AFD3}" type="datetimeFigureOut">
              <a:rPr lang="pl-PL" smtClean="0"/>
              <a:t>18.07.2019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0FCA3-E470-415C-9A57-E344690FDE3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141354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83658-C83F-47E6-BDCC-33ACA9A5AFD3}" type="datetimeFigureOut">
              <a:rPr lang="pl-PL" smtClean="0"/>
              <a:t>18.07.2019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0FCA3-E470-415C-9A57-E344690FDE3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776061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83658-C83F-47E6-BDCC-33ACA9A5AFD3}" type="datetimeFigureOut">
              <a:rPr lang="pl-PL" smtClean="0"/>
              <a:t>18.07.2019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0FCA3-E470-415C-9A57-E344690FDE3F}" type="slidenum">
              <a:rPr lang="pl-PL" smtClean="0"/>
              <a:t>‹#›</a:t>
            </a:fld>
            <a:endParaRPr lang="pl-PL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984255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83658-C83F-47E6-BDCC-33ACA9A5AFD3}" type="datetimeFigureOut">
              <a:rPr lang="pl-PL" smtClean="0"/>
              <a:t>18.07.2019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0FCA3-E470-415C-9A57-E344690FDE3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93935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83658-C83F-47E6-BDCC-33ACA9A5AFD3}" type="datetimeFigureOut">
              <a:rPr lang="pl-PL" smtClean="0"/>
              <a:t>18.07.2019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0FCA3-E470-415C-9A57-E344690FDE3F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238442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83658-C83F-47E6-BDCC-33ACA9A5AFD3}" type="datetimeFigureOut">
              <a:rPr lang="pl-PL" smtClean="0"/>
              <a:t>18.07.2019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0FCA3-E470-415C-9A57-E344690FDE3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382922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83658-C83F-47E6-BDCC-33ACA9A5AFD3}" type="datetimeFigureOut">
              <a:rPr lang="pl-PL" smtClean="0"/>
              <a:t>18.07.2019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0FCA3-E470-415C-9A57-E344690FDE3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875366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83658-C83F-47E6-BDCC-33ACA9A5AFD3}" type="datetimeFigureOut">
              <a:rPr lang="pl-PL" smtClean="0"/>
              <a:t>18.07.2019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0FCA3-E470-415C-9A57-E344690FDE3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473191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83658-C83F-47E6-BDCC-33ACA9A5AFD3}" type="datetimeFigureOut">
              <a:rPr lang="pl-PL" smtClean="0"/>
              <a:t>18.07.2019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0FCA3-E470-415C-9A57-E344690FDE3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991109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83658-C83F-47E6-BDCC-33ACA9A5AFD3}" type="datetimeFigureOut">
              <a:rPr lang="pl-PL" smtClean="0"/>
              <a:t>18.07.2019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0FCA3-E470-415C-9A57-E344690FDE3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244317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83658-C83F-47E6-BDCC-33ACA9A5AFD3}" type="datetimeFigureOut">
              <a:rPr lang="pl-PL" smtClean="0"/>
              <a:t>18.07.2019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0FCA3-E470-415C-9A57-E344690FDE3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816707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83658-C83F-47E6-BDCC-33ACA9A5AFD3}" type="datetimeFigureOut">
              <a:rPr lang="pl-PL" smtClean="0"/>
              <a:t>18.07.2019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0FCA3-E470-415C-9A57-E344690FDE3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860817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83658-C83F-47E6-BDCC-33ACA9A5AFD3}" type="datetimeFigureOut">
              <a:rPr lang="pl-PL" smtClean="0"/>
              <a:t>18.07.2019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0FCA3-E470-415C-9A57-E344690FDE3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165338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83658-C83F-47E6-BDCC-33ACA9A5AFD3}" type="datetimeFigureOut">
              <a:rPr lang="pl-PL" smtClean="0"/>
              <a:t>18.07.2019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0FCA3-E470-415C-9A57-E344690FDE3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87348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83658-C83F-47E6-BDCC-33ACA9A5AFD3}" type="datetimeFigureOut">
              <a:rPr lang="pl-PL" smtClean="0"/>
              <a:t>18.07.2019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0FCA3-E470-415C-9A57-E344690FDE3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569755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83658-C83F-47E6-BDCC-33ACA9A5AFD3}" type="datetimeFigureOut">
              <a:rPr lang="pl-PL" smtClean="0"/>
              <a:t>18.07.2019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0FCA3-E470-415C-9A57-E344690FDE3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308123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fallOve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5683658-C83F-47E6-BDCC-33ACA9A5AFD3}" type="datetimeFigureOut">
              <a:rPr lang="pl-PL" smtClean="0"/>
              <a:t>18.07.2019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860FCA3-E470-415C-9A57-E344690FDE3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741386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fallOver"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hyperlink" Target="http://pl.wikipedia.org/wiki/Indeks_glikemiczny" TargetMode="Externa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hyperlink" Target="http://www.zbiorporad.blog.pl/" TargetMode="Externa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3" Type="http://schemas.openxmlformats.org/officeDocument/2006/relationships/hyperlink" Target="https://pl.wikipedia.org/wiki/Wojna_o_sukcesj%C4%99_bawarsk%C4%85#/media/Plik:Friedrich_der_Grosse_und_der_Feldscher.jpg" TargetMode="External"/><Relationship Id="rId7" Type="http://schemas.openxmlformats.org/officeDocument/2006/relationships/image" Target="../media/image31.jpg"/><Relationship Id="rId2" Type="http://schemas.openxmlformats.org/officeDocument/2006/relationships/hyperlink" Target="https://pixabay.com/pl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10" Type="http://schemas.openxmlformats.org/officeDocument/2006/relationships/image" Target="../media/image34.jpg"/><Relationship Id="rId4" Type="http://schemas.openxmlformats.org/officeDocument/2006/relationships/hyperlink" Target="https://unsplash.com/" TargetMode="External"/><Relationship Id="rId9" Type="http://schemas.openxmlformats.org/officeDocument/2006/relationships/image" Target="../media/image33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800" b="1" dirty="0">
                <a:solidFill>
                  <a:schemeClr val="bg1"/>
                </a:solidFill>
              </a:rPr>
              <a:t>O ziemniaku słów kilka</a:t>
            </a:r>
          </a:p>
        </p:txBody>
      </p:sp>
    </p:spTree>
    <p:extLst>
      <p:ext uri="{BB962C8B-B14F-4D97-AF65-F5344CB8AC3E}">
        <p14:creationId xmlns:p14="http://schemas.microsoft.com/office/powerpoint/2010/main" val="29545887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fallOve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1600" b="1" dirty="0">
                <a:solidFill>
                  <a:schemeClr val="bg1"/>
                </a:solidFill>
              </a:rPr>
              <a:t> </a:t>
            </a:r>
            <a:r>
              <a:rPr lang="pl-PL" sz="1600" dirty="0">
                <a:solidFill>
                  <a:schemeClr val="bg1"/>
                </a:solidFill>
              </a:rPr>
              <a:t/>
            </a:r>
            <a:br>
              <a:rPr lang="pl-PL" sz="1600" dirty="0">
                <a:solidFill>
                  <a:schemeClr val="bg1"/>
                </a:solidFill>
              </a:rPr>
            </a:br>
            <a:r>
              <a:rPr lang="pl-PL" sz="1600" b="1" dirty="0">
                <a:solidFill>
                  <a:schemeClr val="bg1"/>
                </a:solidFill>
              </a:rPr>
              <a:t>Ziemniaczana wojna</a:t>
            </a:r>
            <a:r>
              <a:rPr lang="pl-PL" sz="1600" dirty="0">
                <a:solidFill>
                  <a:schemeClr val="bg1"/>
                </a:solidFill>
              </a:rPr>
              <a:t/>
            </a:r>
            <a:br>
              <a:rPr lang="pl-PL" sz="1600" dirty="0">
                <a:solidFill>
                  <a:schemeClr val="bg1"/>
                </a:solidFill>
              </a:rPr>
            </a:br>
            <a:r>
              <a:rPr lang="pl-PL" sz="1600" dirty="0">
                <a:solidFill>
                  <a:schemeClr val="bg1"/>
                </a:solidFill>
              </a:rPr>
              <a:t/>
            </a:r>
            <a:br>
              <a:rPr lang="pl-PL" sz="1600" dirty="0">
                <a:solidFill>
                  <a:schemeClr val="bg1"/>
                </a:solidFill>
              </a:rPr>
            </a:br>
            <a:endParaRPr lang="pl-PL" sz="1600" dirty="0">
              <a:solidFill>
                <a:schemeClr val="bg1"/>
              </a:solidFill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722812" y="2315910"/>
            <a:ext cx="6021388" cy="4127619"/>
          </a:xfrm>
        </p:spPr>
        <p:txBody>
          <a:bodyPr>
            <a:normAutofit lnSpcReduction="10000"/>
          </a:bodyPr>
          <a:lstStyle/>
          <a:p>
            <a:pPr algn="just"/>
            <a:r>
              <a:rPr lang="pl-PL" sz="1500" b="1" dirty="0">
                <a:solidFill>
                  <a:schemeClr val="bg1"/>
                </a:solidFill>
              </a:rPr>
              <a:t>Ciągłe przemarsze i długie okresy bezczynności przyczyniły się do masowej dezercji wśród armii obu stron konfliktu. Wojska pruskie miały ponadto problem z chorobami żołnierzy i dużą śmiertelnością wśród koni. Oddziały króla Fryderyka II, jak i austriackiego cesarza Józefa II zmuszone były do żywienia się ziemniakami, których nie brakowało na terenach objętych działaniami wojennymi. Powodem tego były duże przerwy w dostawach zaopatrzenia, głównie żywności. Żołnierze zdobywali ziemniaki bezpośrednio z pola, jak również zabierali je z kopców. Kopce pozwalały chłopom przechowywać ziemniaki przez długi czas. Takie rabunkowe zaopatrzenie wojsk w ziemniaki przyczyniło się do zubożenia miejscowej ludności. Wobec zaistniałej sytuacji, a także z powodu braku zdecydowanej sytuacji na froncie, całej kampanii nadano nazwę </a:t>
            </a:r>
            <a:r>
              <a:rPr lang="pl-PL" sz="1500" b="1" dirty="0" err="1">
                <a:solidFill>
                  <a:schemeClr val="bg1"/>
                </a:solidFill>
              </a:rPr>
              <a:t>Kartoffelkrieg</a:t>
            </a:r>
            <a:r>
              <a:rPr lang="pl-PL" sz="1500" b="1" dirty="0">
                <a:solidFill>
                  <a:schemeClr val="bg1"/>
                </a:solidFill>
              </a:rPr>
              <a:t>, czyli wojna ziemniaczana. Późną jesienią Fryderyk II zarządził odwrót na tzw. leża zimowe na terenie Prus. Był to koniec wojny ziemniaczanej.</a:t>
            </a:r>
          </a:p>
          <a:p>
            <a:pPr algn="just"/>
            <a:endParaRPr lang="pl-PL" sz="1500" b="1" dirty="0">
              <a:solidFill>
                <a:schemeClr val="bg1"/>
              </a:solidFill>
            </a:endParaRPr>
          </a:p>
        </p:txBody>
      </p:sp>
      <p:pic>
        <p:nvPicPr>
          <p:cNvPr id="5" name="Symbol zastępczy obrazu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8" r="2176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85131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1900" b="1" dirty="0">
                <a:solidFill>
                  <a:schemeClr val="bg1"/>
                </a:solidFill>
              </a:rPr>
              <a:t>Ziemniak chroniący narody przed głodem</a:t>
            </a:r>
            <a:r>
              <a:rPr lang="pl-PL" dirty="0"/>
              <a:t/>
            </a:r>
            <a:br>
              <a:rPr lang="pl-PL" dirty="0"/>
            </a:br>
            <a:endParaRPr lang="pl-PL" b="1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just"/>
            <a:r>
              <a:rPr lang="pl-PL" b="1" dirty="0">
                <a:solidFill>
                  <a:schemeClr val="bg1"/>
                </a:solidFill>
              </a:rPr>
              <a:t>Z</a:t>
            </a:r>
            <a:r>
              <a:rPr lang="pl-PL" b="1" dirty="0" smtClean="0">
                <a:solidFill>
                  <a:schemeClr val="bg1"/>
                </a:solidFill>
              </a:rPr>
              <a:t>iemniak </a:t>
            </a:r>
            <a:r>
              <a:rPr lang="pl-PL" b="1" dirty="0">
                <a:solidFill>
                  <a:schemeClr val="bg1"/>
                </a:solidFill>
              </a:rPr>
              <a:t>w Europie, a obecnie także i w innych częściach </a:t>
            </a:r>
            <a:r>
              <a:rPr lang="pl-PL" b="1" dirty="0" smtClean="0">
                <a:solidFill>
                  <a:schemeClr val="bg1"/>
                </a:solidFill>
              </a:rPr>
              <a:t>świata, </a:t>
            </a:r>
            <a:r>
              <a:rPr lang="pl-PL" b="1" dirty="0">
                <a:solidFill>
                  <a:schemeClr val="bg1"/>
                </a:solidFill>
              </a:rPr>
              <a:t>zyskał uznanie, dlatego, że stał się ratunkiem przed nękającym ludzkość głodem. Ziemniak nie ma wysokich wymagań glebowych i udaje się w rejonach o chłodniejszym klimacie. Mógł być więc uprawiany tam, gdzie nie uprawiało się zbóż czy kukurydzy. Gdy więc mieszkańcy nieurodzajnych rejonów przekonali się do ziemniaka i nauczyli się go przyrządzać, jego uprawa szybko zwiększała się i głód nie był już straszny. Z arystokratycznych stołów ziemniaki zawitały, więc pod strzechy i do walczących armii.</a:t>
            </a:r>
          </a:p>
        </p:txBody>
      </p:sp>
      <p:pic>
        <p:nvPicPr>
          <p:cNvPr id="5" name="Symbol zastępczy obrazu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76" r="2607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48240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2700" b="1" dirty="0">
                <a:solidFill>
                  <a:schemeClr val="bg1"/>
                </a:solidFill>
              </a:rPr>
              <a:t>Ziemniak warzywem, ale nie tylko…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pic>
        <p:nvPicPr>
          <p:cNvPr id="5" name="Symbol zastępczy obrazu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76" r="26076"/>
          <a:stretch>
            <a:fillRect/>
          </a:stretch>
        </p:blipFill>
        <p:spPr/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722812" y="2315910"/>
            <a:ext cx="6021388" cy="4127619"/>
          </a:xfrm>
        </p:spPr>
        <p:txBody>
          <a:bodyPr>
            <a:normAutofit/>
          </a:bodyPr>
          <a:lstStyle/>
          <a:p>
            <a:pPr algn="just"/>
            <a:endParaRPr lang="pl-PL" sz="1500" b="1" u="sng" dirty="0" smtClean="0">
              <a:solidFill>
                <a:schemeClr val="bg1"/>
              </a:solidFill>
            </a:endParaRPr>
          </a:p>
          <a:p>
            <a:pPr algn="just"/>
            <a:r>
              <a:rPr lang="pl-PL" sz="1600" b="1" u="sng" dirty="0" smtClean="0">
                <a:solidFill>
                  <a:schemeClr val="bg1"/>
                </a:solidFill>
              </a:rPr>
              <a:t>Obok </a:t>
            </a:r>
            <a:r>
              <a:rPr lang="pl-PL" sz="1600" b="1" u="sng" dirty="0">
                <a:solidFill>
                  <a:schemeClr val="bg1"/>
                </a:solidFill>
              </a:rPr>
              <a:t>pszenicy, kukurydzy i ryżu, ziemniak decyduje o wyżywieniu ludności całego świata.</a:t>
            </a:r>
            <a:r>
              <a:rPr lang="pl-PL" sz="1600" b="1" dirty="0">
                <a:solidFill>
                  <a:schemeClr val="bg1"/>
                </a:solidFill>
              </a:rPr>
              <a:t> Ziemniaki są powszechnie używane w większości krajów świata, a szczególnie w naszej polskiej codziennej diecie. Starszemu i średniemu pokoleniu Polaków trudno sobie wyobrazić obiad bez ziemniaków. Bulwy ziemniaka gotowane czy pieczone są dodatkiem do wielu dań, służą przygotowaniu wielu zup, sałatek i zapiekanek. </a:t>
            </a:r>
          </a:p>
        </p:txBody>
      </p:sp>
    </p:spTree>
    <p:extLst>
      <p:ext uri="{BB962C8B-B14F-4D97-AF65-F5344CB8AC3E}">
        <p14:creationId xmlns:p14="http://schemas.microsoft.com/office/powerpoint/2010/main" val="2449341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2700" b="1" dirty="0">
                <a:solidFill>
                  <a:schemeClr val="bg1"/>
                </a:solidFill>
              </a:rPr>
              <a:t>Ziemniak warzywem, ale nie tylko…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722812" y="2333001"/>
            <a:ext cx="6021388" cy="4127619"/>
          </a:xfrm>
        </p:spPr>
        <p:txBody>
          <a:bodyPr>
            <a:normAutofit/>
          </a:bodyPr>
          <a:lstStyle/>
          <a:p>
            <a:pPr algn="just"/>
            <a:r>
              <a:rPr lang="pl-PL" sz="1600" b="1" dirty="0" smtClean="0">
                <a:solidFill>
                  <a:schemeClr val="bg1"/>
                </a:solidFill>
              </a:rPr>
              <a:t>Potraw </a:t>
            </a:r>
            <a:r>
              <a:rPr lang="pl-PL" sz="1600" b="1" dirty="0">
                <a:solidFill>
                  <a:schemeClr val="bg1"/>
                </a:solidFill>
              </a:rPr>
              <a:t>ziemniaczanych można doliczyć </a:t>
            </a:r>
            <a:r>
              <a:rPr lang="pl-PL" sz="1600" b="1" dirty="0" smtClean="0">
                <a:solidFill>
                  <a:schemeClr val="bg1"/>
                </a:solidFill>
              </a:rPr>
              <a:t>się </a:t>
            </a:r>
            <a:r>
              <a:rPr lang="pl-PL" sz="1600" b="1" dirty="0">
                <a:solidFill>
                  <a:schemeClr val="bg1"/>
                </a:solidFill>
              </a:rPr>
              <a:t>ponad 1500 rodzajów i nazw</a:t>
            </a:r>
            <a:r>
              <a:rPr lang="pl-PL" sz="1600" b="1" dirty="0" smtClean="0">
                <a:solidFill>
                  <a:schemeClr val="bg1"/>
                </a:solidFill>
              </a:rPr>
              <a:t>.</a:t>
            </a:r>
          </a:p>
          <a:p>
            <a:pPr algn="just"/>
            <a:r>
              <a:rPr lang="pl-PL" sz="1600" b="1" dirty="0" smtClean="0">
                <a:solidFill>
                  <a:schemeClr val="bg1"/>
                </a:solidFill>
              </a:rPr>
              <a:t>Oto niektóre z nich: placki ziemniaczane, kluski śląskie, pierogi ruskie, kartacze, zalewajka, kartoflanka, kiszka ziemniaczana, babka ziemniaczana </a:t>
            </a:r>
            <a:r>
              <a:rPr lang="pl-PL" sz="1600" b="1" dirty="0">
                <a:solidFill>
                  <a:schemeClr val="bg1"/>
                </a:solidFill>
              </a:rPr>
              <a:t>(inaczej </a:t>
            </a:r>
            <a:r>
              <a:rPr lang="pl-PL" sz="1600" b="1" dirty="0" err="1" smtClean="0">
                <a:solidFill>
                  <a:schemeClr val="bg1"/>
                </a:solidFill>
              </a:rPr>
              <a:t>kartoflak</a:t>
            </a:r>
            <a:r>
              <a:rPr lang="pl-PL" sz="1600" b="1" dirty="0" smtClean="0">
                <a:solidFill>
                  <a:schemeClr val="bg1"/>
                </a:solidFill>
              </a:rPr>
              <a:t>), </a:t>
            </a:r>
            <a:r>
              <a:rPr lang="pl-PL" sz="1600" b="1" dirty="0" err="1" smtClean="0">
                <a:solidFill>
                  <a:schemeClr val="bg1"/>
                </a:solidFill>
              </a:rPr>
              <a:t>prażoki</a:t>
            </a:r>
            <a:r>
              <a:rPr lang="pl-PL" sz="1600" b="1" dirty="0" smtClean="0">
                <a:solidFill>
                  <a:schemeClr val="bg1"/>
                </a:solidFill>
              </a:rPr>
              <a:t>, lemieszka, </a:t>
            </a:r>
            <a:r>
              <a:rPr lang="pl-PL" sz="1600" b="1" dirty="0" err="1" smtClean="0">
                <a:solidFill>
                  <a:schemeClr val="bg1"/>
                </a:solidFill>
              </a:rPr>
              <a:t>cepeliny</a:t>
            </a:r>
            <a:r>
              <a:rPr lang="pl-PL" sz="1600" b="1" dirty="0" smtClean="0">
                <a:solidFill>
                  <a:schemeClr val="bg1"/>
                </a:solidFill>
              </a:rPr>
              <a:t>, </a:t>
            </a:r>
            <a:r>
              <a:rPr lang="pl-PL" sz="1600" b="1" dirty="0" err="1" smtClean="0">
                <a:solidFill>
                  <a:schemeClr val="bg1"/>
                </a:solidFill>
              </a:rPr>
              <a:t>ciszka</a:t>
            </a:r>
            <a:r>
              <a:rPr lang="pl-PL" sz="1600" b="1" dirty="0" smtClean="0">
                <a:solidFill>
                  <a:schemeClr val="bg1"/>
                </a:solidFill>
              </a:rPr>
              <a:t>, </a:t>
            </a:r>
            <a:r>
              <a:rPr lang="pl-PL" sz="1600" b="1" dirty="0" err="1" smtClean="0">
                <a:solidFill>
                  <a:schemeClr val="bg1"/>
                </a:solidFill>
              </a:rPr>
              <a:t>rejbak</a:t>
            </a:r>
            <a:r>
              <a:rPr lang="pl-PL" sz="1600" b="1" dirty="0" smtClean="0">
                <a:solidFill>
                  <a:schemeClr val="bg1"/>
                </a:solidFill>
              </a:rPr>
              <a:t>, kluski </a:t>
            </a:r>
            <a:r>
              <a:rPr lang="pl-PL" sz="1600" b="1" dirty="0" err="1" smtClean="0">
                <a:solidFill>
                  <a:schemeClr val="bg1"/>
                </a:solidFill>
              </a:rPr>
              <a:t>scykane</a:t>
            </a:r>
            <a:r>
              <a:rPr lang="pl-PL" sz="1600" b="1" dirty="0" smtClean="0">
                <a:solidFill>
                  <a:schemeClr val="bg1"/>
                </a:solidFill>
              </a:rPr>
              <a:t> (inaczej szare), frytki, chipsy.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l-PL" sz="1500" b="1" dirty="0">
              <a:solidFill>
                <a:schemeClr val="bg1"/>
              </a:solidFill>
            </a:endParaRPr>
          </a:p>
        </p:txBody>
      </p:sp>
      <p:pic>
        <p:nvPicPr>
          <p:cNvPr id="7" name="Symbol zastępczy obrazu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5" r="2312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17702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1800" b="1" dirty="0">
                <a:solidFill>
                  <a:schemeClr val="bg1"/>
                </a:solidFill>
              </a:rPr>
              <a:t>Jeszcze w niedalekiej przeszłości ziemniaki </a:t>
            </a:r>
            <a:r>
              <a:rPr lang="pl-PL" sz="1800" b="1" dirty="0" smtClean="0">
                <a:solidFill>
                  <a:schemeClr val="bg1"/>
                </a:solidFill>
              </a:rPr>
              <a:t>             były </a:t>
            </a:r>
            <a:r>
              <a:rPr lang="pl-PL" sz="1800" b="1" dirty="0">
                <a:solidFill>
                  <a:schemeClr val="bg1"/>
                </a:solidFill>
              </a:rPr>
              <a:t>masowo używane jako pasza </a:t>
            </a:r>
            <a:r>
              <a:rPr lang="pl-PL" sz="1800" b="1" dirty="0" smtClean="0">
                <a:solidFill>
                  <a:schemeClr val="bg1"/>
                </a:solidFill>
              </a:rPr>
              <a:t>                             dla </a:t>
            </a:r>
            <a:r>
              <a:rPr lang="pl-PL" sz="1800" b="1" dirty="0">
                <a:solidFill>
                  <a:schemeClr val="bg1"/>
                </a:solidFill>
              </a:rPr>
              <a:t>zwierząt gospodarskich. 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722812" y="2315910"/>
            <a:ext cx="6021388" cy="4127619"/>
          </a:xfrm>
        </p:spPr>
        <p:txBody>
          <a:bodyPr>
            <a:normAutofit/>
          </a:bodyPr>
          <a:lstStyle/>
          <a:p>
            <a:pPr algn="just"/>
            <a:endParaRPr lang="pl-PL" sz="1500" b="1" dirty="0" smtClean="0">
              <a:solidFill>
                <a:schemeClr val="bg1"/>
              </a:solidFill>
            </a:endParaRPr>
          </a:p>
          <a:p>
            <a:pPr algn="just"/>
            <a:endParaRPr lang="pl-PL" sz="1500" b="1" dirty="0">
              <a:solidFill>
                <a:schemeClr val="bg1"/>
              </a:solidFill>
            </a:endParaRPr>
          </a:p>
          <a:p>
            <a:pPr algn="just"/>
            <a:r>
              <a:rPr lang="pl-PL" sz="1600" b="1" dirty="0" smtClean="0">
                <a:solidFill>
                  <a:schemeClr val="bg1"/>
                </a:solidFill>
              </a:rPr>
              <a:t>W </a:t>
            </a:r>
            <a:r>
              <a:rPr lang="pl-PL" sz="1600" b="1" dirty="0">
                <a:solidFill>
                  <a:schemeClr val="bg1"/>
                </a:solidFill>
              </a:rPr>
              <a:t>gospodarce rynkowej okazało się jednak, że pasza ta jest zbyt droga i rolnicy nie stosują już tej technologii w swych gospodarstwach. Dlatego też narzekamy często na słabą jakość kupowanego w sklepach mięsa i jego przetworów pochodzącego najczęściej z tuczu przemysłowego, a nie jak wcześniej z tzw. tuczu ziemniaczanego, po którym polskie wędliny podbijały wysoką jakością rynki całego świata.</a:t>
            </a:r>
          </a:p>
        </p:txBody>
      </p:sp>
      <p:pic>
        <p:nvPicPr>
          <p:cNvPr id="5" name="Symbol zastępczy obrazu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76" r="26076"/>
          <a:stretch>
            <a:fillRect/>
          </a:stretch>
        </p:blipFill>
        <p:spPr>
          <a:xfrm>
            <a:off x="989011" y="914400"/>
            <a:ext cx="3377889" cy="4572000"/>
          </a:xfrm>
        </p:spPr>
      </p:pic>
    </p:spTree>
    <p:extLst>
      <p:ext uri="{BB962C8B-B14F-4D97-AF65-F5344CB8AC3E}">
        <p14:creationId xmlns:p14="http://schemas.microsoft.com/office/powerpoint/2010/main" val="478968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1600" b="1" dirty="0">
                <a:solidFill>
                  <a:schemeClr val="bg1"/>
                </a:solidFill>
              </a:rPr>
              <a:t>Ziemniak to także doskonały surowiec w przemyśle krochmalniczym </a:t>
            </a:r>
            <a:r>
              <a:rPr lang="pl-PL" sz="1600" b="1" dirty="0" smtClean="0">
                <a:solidFill>
                  <a:schemeClr val="bg1"/>
                </a:solidFill>
              </a:rPr>
              <a:t>                      i </a:t>
            </a:r>
            <a:r>
              <a:rPr lang="pl-PL" sz="1600" b="1" dirty="0">
                <a:solidFill>
                  <a:schemeClr val="bg1"/>
                </a:solidFill>
              </a:rPr>
              <a:t>gorzelnictwie. </a:t>
            </a:r>
            <a:r>
              <a:rPr lang="pl-PL" sz="1600" b="1" dirty="0" smtClean="0">
                <a:solidFill>
                  <a:schemeClr val="bg1"/>
                </a:solidFill>
              </a:rPr>
              <a:t/>
            </a:r>
            <a:br>
              <a:rPr lang="pl-PL" sz="1600" b="1" dirty="0" smtClean="0">
                <a:solidFill>
                  <a:schemeClr val="bg1"/>
                </a:solidFill>
              </a:rPr>
            </a:br>
            <a:r>
              <a:rPr lang="pl-PL" sz="1600" dirty="0" smtClean="0">
                <a:solidFill>
                  <a:schemeClr val="bg1"/>
                </a:solidFill>
              </a:rPr>
              <a:t>Skrobia </a:t>
            </a:r>
            <a:r>
              <a:rPr lang="pl-PL" sz="1600" dirty="0">
                <a:solidFill>
                  <a:schemeClr val="bg1"/>
                </a:solidFill>
              </a:rPr>
              <a:t>ziemniaczana przewyższa jakością skrobię zbożową i jest stosowana </a:t>
            </a:r>
            <a:r>
              <a:rPr lang="pl-PL" sz="1600" b="1" dirty="0" smtClean="0">
                <a:solidFill>
                  <a:schemeClr val="bg1"/>
                </a:solidFill>
              </a:rPr>
              <a:t>w </a:t>
            </a:r>
            <a:r>
              <a:rPr lang="pl-PL" sz="1600" b="1" dirty="0">
                <a:solidFill>
                  <a:schemeClr val="bg1"/>
                </a:solidFill>
              </a:rPr>
              <a:t>przemyśle farmaceutycznym, papierniczym, metalurgicznym, spożywczym </a:t>
            </a:r>
            <a:r>
              <a:rPr lang="pl-PL" sz="1600" dirty="0">
                <a:solidFill>
                  <a:schemeClr val="bg1"/>
                </a:solidFill>
              </a:rPr>
              <a:t>no i oczywiście </a:t>
            </a:r>
            <a:r>
              <a:rPr lang="pl-PL" sz="1600" b="1" dirty="0">
                <a:solidFill>
                  <a:schemeClr val="bg1"/>
                </a:solidFill>
              </a:rPr>
              <a:t>w każdym gospodarstwie domowym </a:t>
            </a:r>
            <a:r>
              <a:rPr lang="pl-PL" sz="1600" dirty="0">
                <a:solidFill>
                  <a:schemeClr val="bg1"/>
                </a:solidFill>
              </a:rPr>
              <a:t>jako mąka ziemniaczana. Tak naprawdę gorzelnictwo powstało w Europie, również za sprawą ziemniaka. Gorszej jakości plony ziemniaka produkowane w majątkach ziemskich przerabiane były na </a:t>
            </a:r>
            <a:r>
              <a:rPr lang="pl-PL" sz="1600" dirty="0" smtClean="0">
                <a:solidFill>
                  <a:schemeClr val="bg1"/>
                </a:solidFill>
              </a:rPr>
              <a:t>spirytus.</a:t>
            </a:r>
            <a:endParaRPr lang="pl-PL" sz="1600" dirty="0">
              <a:solidFill>
                <a:schemeClr val="bg1"/>
              </a:solidFill>
            </a:endParaRP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701" y="109144"/>
            <a:ext cx="4084890" cy="3453137"/>
          </a:xfrm>
        </p:spPr>
      </p:pic>
      <p:pic>
        <p:nvPicPr>
          <p:cNvPr id="6" name="Symbol zastępczy zawartości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672" y="500151"/>
            <a:ext cx="4295166" cy="2863444"/>
          </a:xfrm>
        </p:spPr>
      </p:pic>
    </p:spTree>
    <p:extLst>
      <p:ext uri="{BB962C8B-B14F-4D97-AF65-F5344CB8AC3E}">
        <p14:creationId xmlns:p14="http://schemas.microsoft.com/office/powerpoint/2010/main" val="3591613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1800" b="1" dirty="0">
                <a:solidFill>
                  <a:schemeClr val="bg1"/>
                </a:solidFill>
              </a:rPr>
              <a:t>Dlaczego ziemniaki powinny być w naszej codziennej diecie?</a:t>
            </a:r>
            <a:r>
              <a:rPr lang="pl-PL" sz="1800" dirty="0">
                <a:solidFill>
                  <a:schemeClr val="bg1"/>
                </a:solidFill>
              </a:rPr>
              <a:t/>
            </a:r>
            <a:br>
              <a:rPr lang="pl-PL" sz="1800" dirty="0">
                <a:solidFill>
                  <a:schemeClr val="bg1"/>
                </a:solidFill>
              </a:rPr>
            </a:br>
            <a:r>
              <a:rPr lang="pl-PL" dirty="0">
                <a:solidFill>
                  <a:schemeClr val="bg1"/>
                </a:solidFill>
              </a:rPr>
              <a:t/>
            </a:r>
            <a:br>
              <a:rPr lang="pl-PL" dirty="0">
                <a:solidFill>
                  <a:schemeClr val="bg1"/>
                </a:solidFill>
              </a:rPr>
            </a:b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722812" y="2315910"/>
            <a:ext cx="6021388" cy="4127619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l-PL" sz="1600" dirty="0">
                <a:solidFill>
                  <a:schemeClr val="bg1"/>
                </a:solidFill>
              </a:rPr>
              <a:t>Wartość kaloryczna ziemniaków ugotowanych </a:t>
            </a:r>
            <a:r>
              <a:rPr lang="pl-PL" sz="1600" dirty="0" smtClean="0">
                <a:solidFill>
                  <a:schemeClr val="bg1"/>
                </a:solidFill>
              </a:rPr>
              <a:t>jest niska </a:t>
            </a:r>
            <a:r>
              <a:rPr lang="pl-PL" sz="1600" dirty="0">
                <a:solidFill>
                  <a:schemeClr val="bg1"/>
                </a:solidFill>
              </a:rPr>
              <a:t>i waha się w szerokim przedziale 50-90 kcal w 100 gramowej porcji. </a:t>
            </a:r>
            <a:endParaRPr lang="pl-PL" sz="1600" dirty="0" smtClean="0">
              <a:solidFill>
                <a:schemeClr val="bg1"/>
              </a:solidFill>
            </a:endParaRPr>
          </a:p>
          <a:p>
            <a:pPr algn="just"/>
            <a:r>
              <a:rPr lang="pl-PL" sz="1600" b="1" dirty="0">
                <a:solidFill>
                  <a:schemeClr val="bg1"/>
                </a:solidFill>
              </a:rPr>
              <a:t>Bulwy ziemniaka są bogate w bardzo wiele składników odżywczych.</a:t>
            </a:r>
            <a:r>
              <a:rPr lang="pl-PL" sz="1600" dirty="0">
                <a:solidFill>
                  <a:schemeClr val="bg1"/>
                </a:solidFill>
              </a:rPr>
              <a:t> Świadczy o tym skład chemiczny bulw ziemniaka. Średnia zawartość w nich </a:t>
            </a:r>
            <a:r>
              <a:rPr lang="pl-PL" sz="1600" b="1" dirty="0">
                <a:solidFill>
                  <a:schemeClr val="bg1"/>
                </a:solidFill>
              </a:rPr>
              <a:t>suchej masy </a:t>
            </a:r>
            <a:r>
              <a:rPr lang="pl-PL" sz="1600" dirty="0">
                <a:solidFill>
                  <a:schemeClr val="bg1"/>
                </a:solidFill>
              </a:rPr>
              <a:t>wynosi około </a:t>
            </a:r>
            <a:r>
              <a:rPr lang="pl-PL" sz="1600" b="1" dirty="0">
                <a:solidFill>
                  <a:schemeClr val="bg1"/>
                </a:solidFill>
              </a:rPr>
              <a:t>23% </a:t>
            </a:r>
            <a:r>
              <a:rPr lang="pl-PL" sz="1600" dirty="0">
                <a:solidFill>
                  <a:schemeClr val="bg1"/>
                </a:solidFill>
              </a:rPr>
              <a:t>z tym, że </a:t>
            </a:r>
            <a:r>
              <a:rPr lang="pl-PL" sz="1600" b="1" dirty="0">
                <a:solidFill>
                  <a:schemeClr val="bg1"/>
                </a:solidFill>
              </a:rPr>
              <a:t>w zależności od odmiany i warunków uprawy waha się od 13 do ponad 36%. Pozostałą część </a:t>
            </a:r>
            <a:r>
              <a:rPr lang="pl-PL" sz="1600" dirty="0">
                <a:solidFill>
                  <a:schemeClr val="bg1"/>
                </a:solidFill>
              </a:rPr>
              <a:t>stanowi </a:t>
            </a:r>
            <a:r>
              <a:rPr lang="pl-PL" sz="1600" b="1" dirty="0">
                <a:solidFill>
                  <a:schemeClr val="bg1"/>
                </a:solidFill>
              </a:rPr>
              <a:t>woda. </a:t>
            </a:r>
            <a:r>
              <a:rPr lang="pl-PL" sz="1600" dirty="0">
                <a:solidFill>
                  <a:schemeClr val="bg1"/>
                </a:solidFill>
              </a:rPr>
              <a:t>Podstawowym składnikiem suchej masy jest </a:t>
            </a:r>
            <a:r>
              <a:rPr lang="pl-PL" sz="1600" b="1" dirty="0">
                <a:solidFill>
                  <a:schemeClr val="bg1"/>
                </a:solidFill>
              </a:rPr>
              <a:t>skrobia</a:t>
            </a:r>
            <a:r>
              <a:rPr lang="pl-PL" sz="1600" dirty="0">
                <a:solidFill>
                  <a:schemeClr val="bg1"/>
                </a:solidFill>
              </a:rPr>
              <a:t>. Jest jej od </a:t>
            </a:r>
            <a:r>
              <a:rPr lang="pl-PL" sz="1600" b="1" dirty="0">
                <a:solidFill>
                  <a:schemeClr val="bg1"/>
                </a:solidFill>
              </a:rPr>
              <a:t>11 do 17% </a:t>
            </a:r>
            <a:r>
              <a:rPr lang="pl-PL" sz="1600" dirty="0">
                <a:solidFill>
                  <a:schemeClr val="bg1"/>
                </a:solidFill>
              </a:rPr>
              <a:t>w odmianach jadalnych.</a:t>
            </a:r>
          </a:p>
          <a:p>
            <a:pPr algn="just"/>
            <a:r>
              <a:rPr lang="pl-PL" sz="1600" b="1" dirty="0">
                <a:solidFill>
                  <a:schemeClr val="bg1"/>
                </a:solidFill>
              </a:rPr>
              <a:t>Bulwy ziemniaka zawierają także dużo błonnika, bo około 2,5% świeżej masy. </a:t>
            </a:r>
            <a:r>
              <a:rPr lang="pl-PL" sz="1600" dirty="0">
                <a:solidFill>
                  <a:schemeClr val="bg1"/>
                </a:solidFill>
              </a:rPr>
              <a:t>W skład błonnika wchodzą </a:t>
            </a:r>
            <a:r>
              <a:rPr lang="pl-PL" sz="1600" b="1" dirty="0">
                <a:solidFill>
                  <a:schemeClr val="bg1"/>
                </a:solidFill>
              </a:rPr>
              <a:t>celuloza</a:t>
            </a:r>
            <a:r>
              <a:rPr lang="pl-PL" sz="1600" dirty="0">
                <a:solidFill>
                  <a:schemeClr val="bg1"/>
                </a:solidFill>
              </a:rPr>
              <a:t>, </a:t>
            </a:r>
            <a:r>
              <a:rPr lang="pl-PL" sz="1600" b="1" dirty="0">
                <a:solidFill>
                  <a:schemeClr val="bg1"/>
                </a:solidFill>
              </a:rPr>
              <a:t>hemiceluloza</a:t>
            </a:r>
            <a:r>
              <a:rPr lang="pl-PL" sz="1600" dirty="0">
                <a:solidFill>
                  <a:schemeClr val="bg1"/>
                </a:solidFill>
              </a:rPr>
              <a:t>, </a:t>
            </a:r>
            <a:r>
              <a:rPr lang="pl-PL" sz="1600" b="1" dirty="0">
                <a:solidFill>
                  <a:schemeClr val="bg1"/>
                </a:solidFill>
              </a:rPr>
              <a:t>pektyny</a:t>
            </a:r>
            <a:r>
              <a:rPr lang="pl-PL" sz="1600" dirty="0">
                <a:solidFill>
                  <a:schemeClr val="bg1"/>
                </a:solidFill>
              </a:rPr>
              <a:t> i </a:t>
            </a:r>
            <a:r>
              <a:rPr lang="pl-PL" sz="1600" b="1" dirty="0">
                <a:solidFill>
                  <a:schemeClr val="bg1"/>
                </a:solidFill>
              </a:rPr>
              <a:t>lignina</a:t>
            </a:r>
            <a:r>
              <a:rPr lang="pl-PL" sz="1600" dirty="0">
                <a:solidFill>
                  <a:schemeClr val="bg1"/>
                </a:solidFill>
              </a:rPr>
              <a:t> oraz </a:t>
            </a:r>
            <a:r>
              <a:rPr lang="pl-PL" sz="1600" b="1" dirty="0">
                <a:solidFill>
                  <a:schemeClr val="bg1"/>
                </a:solidFill>
              </a:rPr>
              <a:t>inne substancje odporne na działanie enzymów trawiennych</a:t>
            </a:r>
            <a:r>
              <a:rPr lang="pl-PL" sz="1600" dirty="0">
                <a:solidFill>
                  <a:schemeClr val="bg1"/>
                </a:solidFill>
              </a:rPr>
              <a:t>. Dzięki temu ziemniaki </a:t>
            </a:r>
            <a:r>
              <a:rPr lang="pl-PL" sz="1600" b="1" dirty="0">
                <a:solidFill>
                  <a:schemeClr val="bg1"/>
                </a:solidFill>
              </a:rPr>
              <a:t>ułatwiają nam trawienie poprzez pobudzanie perystaltyki jelit</a:t>
            </a:r>
            <a:r>
              <a:rPr lang="pl-PL" sz="1600" dirty="0">
                <a:solidFill>
                  <a:schemeClr val="bg1"/>
                </a:solidFill>
              </a:rPr>
              <a:t>, co ułatwia nam usuwanie niestrawionych resztek i substancji szkodliwych, a ponadto jest pożywką dla rozwoju mikroflory jelitowej.</a:t>
            </a:r>
          </a:p>
          <a:p>
            <a:pPr algn="just"/>
            <a:endParaRPr lang="pl-PL" sz="1500" dirty="0" smtClean="0">
              <a:solidFill>
                <a:schemeClr val="bg1"/>
              </a:solidFill>
            </a:endParaRPr>
          </a:p>
          <a:p>
            <a:pPr algn="just"/>
            <a:endParaRPr lang="pl-PL" sz="1500" b="1" dirty="0">
              <a:solidFill>
                <a:schemeClr val="bg1"/>
              </a:solidFill>
            </a:endParaRPr>
          </a:p>
        </p:txBody>
      </p:sp>
      <p:pic>
        <p:nvPicPr>
          <p:cNvPr id="6" name="Symbol zastępczy obrazu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66" r="2306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99867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1800" b="1" dirty="0">
                <a:solidFill>
                  <a:schemeClr val="bg1"/>
                </a:solidFill>
              </a:rPr>
              <a:t>Dlaczego ziemniaki powinny być w naszej codziennej diecie?</a:t>
            </a:r>
            <a:r>
              <a:rPr lang="pl-PL" sz="1800" dirty="0">
                <a:solidFill>
                  <a:schemeClr val="bg1"/>
                </a:solidFill>
              </a:rPr>
              <a:t/>
            </a:r>
            <a:br>
              <a:rPr lang="pl-PL" sz="1800" dirty="0">
                <a:solidFill>
                  <a:schemeClr val="bg1"/>
                </a:solidFill>
              </a:rPr>
            </a:br>
            <a:r>
              <a:rPr lang="pl-PL" dirty="0">
                <a:solidFill>
                  <a:schemeClr val="bg1"/>
                </a:solidFill>
              </a:rPr>
              <a:t/>
            </a:r>
            <a:br>
              <a:rPr lang="pl-PL" dirty="0">
                <a:solidFill>
                  <a:schemeClr val="bg1"/>
                </a:solidFill>
              </a:rPr>
            </a:b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722812" y="2315910"/>
            <a:ext cx="6021388" cy="4127619"/>
          </a:xfrm>
        </p:spPr>
        <p:txBody>
          <a:bodyPr>
            <a:normAutofit/>
          </a:bodyPr>
          <a:lstStyle/>
          <a:p>
            <a:pPr algn="just"/>
            <a:r>
              <a:rPr lang="pl-PL" sz="1600" dirty="0" smtClean="0">
                <a:solidFill>
                  <a:schemeClr val="bg1"/>
                </a:solidFill>
              </a:rPr>
              <a:t>Składniki </a:t>
            </a:r>
            <a:r>
              <a:rPr lang="pl-PL" sz="1600" dirty="0">
                <a:solidFill>
                  <a:schemeClr val="bg1"/>
                </a:solidFill>
              </a:rPr>
              <a:t>mineralne stanowią ogółem około 1% świeżej masy, a głównym ich składnikiem jest </a:t>
            </a:r>
            <a:r>
              <a:rPr lang="pl-PL" sz="1600" b="1" dirty="0">
                <a:solidFill>
                  <a:schemeClr val="bg1"/>
                </a:solidFill>
              </a:rPr>
              <a:t>potas</a:t>
            </a:r>
            <a:r>
              <a:rPr lang="pl-PL" sz="1600" dirty="0">
                <a:solidFill>
                  <a:schemeClr val="bg1"/>
                </a:solidFill>
              </a:rPr>
              <a:t>. Jest go około 500 mg w 100 gramowej porcji ziemniaków. Takiej wielkości porcja zawiera ok. 50 mg </a:t>
            </a:r>
            <a:r>
              <a:rPr lang="pl-PL" sz="1600" b="1" dirty="0">
                <a:solidFill>
                  <a:schemeClr val="bg1"/>
                </a:solidFill>
              </a:rPr>
              <a:t>fosforu</a:t>
            </a:r>
            <a:r>
              <a:rPr lang="pl-PL" sz="1600" dirty="0">
                <a:solidFill>
                  <a:schemeClr val="bg1"/>
                </a:solidFill>
              </a:rPr>
              <a:t>, 15 mg </a:t>
            </a:r>
            <a:r>
              <a:rPr lang="pl-PL" sz="1600" b="1" dirty="0">
                <a:solidFill>
                  <a:schemeClr val="bg1"/>
                </a:solidFill>
              </a:rPr>
              <a:t>wapnia</a:t>
            </a:r>
            <a:r>
              <a:rPr lang="pl-PL" sz="1600" dirty="0">
                <a:solidFill>
                  <a:schemeClr val="bg1"/>
                </a:solidFill>
              </a:rPr>
              <a:t>, 20 mg </a:t>
            </a:r>
            <a:r>
              <a:rPr lang="pl-PL" sz="1600" b="1" dirty="0">
                <a:solidFill>
                  <a:schemeClr val="bg1"/>
                </a:solidFill>
              </a:rPr>
              <a:t>magnezu</a:t>
            </a:r>
            <a:r>
              <a:rPr lang="pl-PL" sz="1600" dirty="0">
                <a:solidFill>
                  <a:schemeClr val="bg1"/>
                </a:solidFill>
              </a:rPr>
              <a:t>, a ponadto </a:t>
            </a:r>
            <a:r>
              <a:rPr lang="pl-PL" sz="1600" b="1" dirty="0">
                <a:solidFill>
                  <a:schemeClr val="bg1"/>
                </a:solidFill>
              </a:rPr>
              <a:t>sód </a:t>
            </a:r>
            <a:r>
              <a:rPr lang="pl-PL" sz="1600" dirty="0">
                <a:solidFill>
                  <a:schemeClr val="bg1"/>
                </a:solidFill>
              </a:rPr>
              <a:t>(3,2 mg) i </a:t>
            </a:r>
            <a:r>
              <a:rPr lang="pl-PL" sz="1600" b="1" dirty="0">
                <a:solidFill>
                  <a:schemeClr val="bg1"/>
                </a:solidFill>
              </a:rPr>
              <a:t>żelazo</a:t>
            </a:r>
            <a:r>
              <a:rPr lang="pl-PL" sz="1600" dirty="0">
                <a:solidFill>
                  <a:schemeClr val="bg1"/>
                </a:solidFill>
              </a:rPr>
              <a:t> (0,8 mg). Ten zasadotwórczy skład mineralny bulw ziemniaka w naszej diecie </a:t>
            </a:r>
            <a:r>
              <a:rPr lang="pl-PL" sz="1600" b="1" dirty="0">
                <a:solidFill>
                  <a:schemeClr val="bg1"/>
                </a:solidFill>
              </a:rPr>
              <a:t>neutralizuje zakwaszające działanie mięsa, ryb i przetworów zbożowych</a:t>
            </a:r>
            <a:r>
              <a:rPr lang="pl-PL" sz="1600" dirty="0">
                <a:solidFill>
                  <a:schemeClr val="bg1"/>
                </a:solidFill>
              </a:rPr>
              <a:t>, które także codziennie spożywamy.</a:t>
            </a:r>
            <a:endParaRPr lang="pl-PL" sz="1500" dirty="0" smtClean="0">
              <a:solidFill>
                <a:schemeClr val="bg1"/>
              </a:solidFill>
            </a:endParaRPr>
          </a:p>
          <a:p>
            <a:pPr algn="just"/>
            <a:endParaRPr lang="pl-PL" sz="1500" b="1" dirty="0">
              <a:solidFill>
                <a:schemeClr val="bg1"/>
              </a:solidFill>
            </a:endParaRPr>
          </a:p>
        </p:txBody>
      </p:sp>
      <p:pic>
        <p:nvPicPr>
          <p:cNvPr id="5" name="Symbol zastępczy obrazu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00" r="251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5430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1800" b="1" dirty="0">
                <a:solidFill>
                  <a:schemeClr val="bg1"/>
                </a:solidFill>
              </a:rPr>
              <a:t>Dlaczego ziemniaki powinny być w naszej codziennej diecie?</a:t>
            </a:r>
            <a:r>
              <a:rPr lang="pl-PL" sz="1800" dirty="0">
                <a:solidFill>
                  <a:schemeClr val="bg1"/>
                </a:solidFill>
              </a:rPr>
              <a:t/>
            </a:r>
            <a:br>
              <a:rPr lang="pl-PL" sz="1800" dirty="0">
                <a:solidFill>
                  <a:schemeClr val="bg1"/>
                </a:solidFill>
              </a:rPr>
            </a:br>
            <a:r>
              <a:rPr lang="pl-PL" dirty="0">
                <a:solidFill>
                  <a:schemeClr val="bg1"/>
                </a:solidFill>
              </a:rPr>
              <a:t/>
            </a:r>
            <a:br>
              <a:rPr lang="pl-PL" dirty="0">
                <a:solidFill>
                  <a:schemeClr val="bg1"/>
                </a:solidFill>
              </a:rPr>
            </a:b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722812" y="2315910"/>
            <a:ext cx="6021388" cy="4127619"/>
          </a:xfrm>
        </p:spPr>
        <p:txBody>
          <a:bodyPr>
            <a:normAutofit fontScale="77500" lnSpcReduction="20000"/>
          </a:bodyPr>
          <a:lstStyle/>
          <a:p>
            <a:r>
              <a:rPr lang="pl-PL" sz="1900" dirty="0">
                <a:solidFill>
                  <a:schemeClr val="bg1"/>
                </a:solidFill>
              </a:rPr>
              <a:t>Ziemniaki to także tanie i dostępne przez cały rok źródło wielu witamin potrzebnych dla naszego zdrowia. Zawierają bowiem dużo </a:t>
            </a:r>
            <a:r>
              <a:rPr lang="pl-PL" sz="1900" b="1" dirty="0">
                <a:solidFill>
                  <a:schemeClr val="bg1"/>
                </a:solidFill>
              </a:rPr>
              <a:t>witaminy C</a:t>
            </a:r>
            <a:r>
              <a:rPr lang="pl-PL" sz="1900" dirty="0">
                <a:solidFill>
                  <a:schemeClr val="bg1"/>
                </a:solidFill>
              </a:rPr>
              <a:t>. Przeciętna zawartość witaminy C wynosi około </a:t>
            </a:r>
            <a:r>
              <a:rPr lang="pl-PL" sz="1900" b="1" dirty="0">
                <a:solidFill>
                  <a:schemeClr val="bg1"/>
                </a:solidFill>
              </a:rPr>
              <a:t>20 mg w 100 g </a:t>
            </a:r>
            <a:r>
              <a:rPr lang="pl-PL" sz="1900" dirty="0">
                <a:solidFill>
                  <a:schemeClr val="bg1"/>
                </a:solidFill>
              </a:rPr>
              <a:t>porcji ziemniaków. Zmienia się ona jednak w bardzo szerokim zakresie od 10 do ponad 50 mg i zależna jest od odmiany oraz warunków uprawy. </a:t>
            </a:r>
            <a:r>
              <a:rPr lang="pl-PL" sz="1900" b="1" dirty="0">
                <a:solidFill>
                  <a:schemeClr val="bg1"/>
                </a:solidFill>
              </a:rPr>
              <a:t>Ziemniaki młode zawierają więcej witaminy C niż bulwy dojrzałe. </a:t>
            </a:r>
            <a:r>
              <a:rPr lang="pl-PL" sz="1900" dirty="0">
                <a:solidFill>
                  <a:schemeClr val="bg1"/>
                </a:solidFill>
              </a:rPr>
              <a:t>Zmniejsza się jej zawartość także </a:t>
            </a:r>
            <a:r>
              <a:rPr lang="pl-PL" sz="1900" dirty="0" smtClean="0">
                <a:solidFill>
                  <a:schemeClr val="bg1"/>
                </a:solidFill>
              </a:rPr>
              <a:t>po przechowywaniu </a:t>
            </a:r>
            <a:r>
              <a:rPr lang="pl-PL" sz="1900" dirty="0">
                <a:solidFill>
                  <a:schemeClr val="bg1"/>
                </a:solidFill>
              </a:rPr>
              <a:t>ziemniaków. </a:t>
            </a:r>
            <a:r>
              <a:rPr lang="pl-PL" sz="1900" b="1" dirty="0">
                <a:solidFill>
                  <a:schemeClr val="bg1"/>
                </a:solidFill>
              </a:rPr>
              <a:t>Spożycie 200 gramowej porcji ziemniaków pokrywa w ok. 50% dzienne zapotrzebowanie naszego organizmu na witaminę C.</a:t>
            </a:r>
            <a:r>
              <a:rPr lang="pl-PL" sz="1900" dirty="0">
                <a:solidFill>
                  <a:schemeClr val="bg1"/>
                </a:solidFill>
              </a:rPr>
              <a:t/>
            </a:r>
            <a:br>
              <a:rPr lang="pl-PL" sz="1900" dirty="0">
                <a:solidFill>
                  <a:schemeClr val="bg1"/>
                </a:solidFill>
              </a:rPr>
            </a:br>
            <a:r>
              <a:rPr lang="pl-PL" sz="1900" dirty="0">
                <a:solidFill>
                  <a:schemeClr val="bg1"/>
                </a:solidFill>
              </a:rPr>
              <a:t>Oprócz witaminy C ziemniaki zawierają w swym składzie także witaminę </a:t>
            </a:r>
            <a:r>
              <a:rPr lang="pl-PL" sz="1900" b="1" dirty="0">
                <a:solidFill>
                  <a:schemeClr val="bg1"/>
                </a:solidFill>
              </a:rPr>
              <a:t>B1(tiaminę) </a:t>
            </a:r>
            <a:r>
              <a:rPr lang="pl-PL" sz="1900" dirty="0">
                <a:solidFill>
                  <a:schemeClr val="bg1"/>
                </a:solidFill>
              </a:rPr>
              <a:t>w ilości około 0,1 mg, </a:t>
            </a:r>
            <a:r>
              <a:rPr lang="pl-PL" sz="1900" b="1" dirty="0">
                <a:solidFill>
                  <a:schemeClr val="bg1"/>
                </a:solidFill>
              </a:rPr>
              <a:t>B2 (ryboflawinę) </a:t>
            </a:r>
            <a:r>
              <a:rPr lang="pl-PL" sz="1900" dirty="0">
                <a:solidFill>
                  <a:schemeClr val="bg1"/>
                </a:solidFill>
              </a:rPr>
              <a:t>– 0,07 mg, </a:t>
            </a:r>
            <a:r>
              <a:rPr lang="pl-PL" sz="1900" b="1" dirty="0">
                <a:solidFill>
                  <a:schemeClr val="bg1"/>
                </a:solidFill>
              </a:rPr>
              <a:t>B6 (pirydoksynę) </a:t>
            </a:r>
            <a:r>
              <a:rPr lang="pl-PL" sz="1900" dirty="0">
                <a:solidFill>
                  <a:schemeClr val="bg1"/>
                </a:solidFill>
              </a:rPr>
              <a:t>– 0,25 mg, witaminę </a:t>
            </a:r>
            <a:r>
              <a:rPr lang="pl-PL" sz="1900" b="1" dirty="0">
                <a:solidFill>
                  <a:schemeClr val="bg1"/>
                </a:solidFill>
              </a:rPr>
              <a:t>PP (niacynę</a:t>
            </a:r>
            <a:r>
              <a:rPr lang="pl-PL" sz="1900" dirty="0">
                <a:solidFill>
                  <a:schemeClr val="bg1"/>
                </a:solidFill>
              </a:rPr>
              <a:t>) – 1 mg, </a:t>
            </a:r>
            <a:r>
              <a:rPr lang="pl-PL" sz="1900" b="1" dirty="0">
                <a:solidFill>
                  <a:schemeClr val="bg1"/>
                </a:solidFill>
              </a:rPr>
              <a:t>kwas pantotenowy </a:t>
            </a:r>
            <a:r>
              <a:rPr lang="pl-PL" sz="1900" dirty="0">
                <a:solidFill>
                  <a:schemeClr val="bg1"/>
                </a:solidFill>
              </a:rPr>
              <a:t>– 0,25 mg, </a:t>
            </a:r>
            <a:r>
              <a:rPr lang="pl-PL" sz="1900" b="1" dirty="0">
                <a:solidFill>
                  <a:schemeClr val="bg1"/>
                </a:solidFill>
              </a:rPr>
              <a:t>kwas foliowy </a:t>
            </a:r>
            <a:r>
              <a:rPr lang="pl-PL" sz="1900" dirty="0">
                <a:solidFill>
                  <a:schemeClr val="bg1"/>
                </a:solidFill>
              </a:rPr>
              <a:t>– 0,04 mg, </a:t>
            </a:r>
            <a:r>
              <a:rPr lang="pl-PL" sz="1900" b="1" dirty="0">
                <a:solidFill>
                  <a:schemeClr val="bg1"/>
                </a:solidFill>
              </a:rPr>
              <a:t>witaminę E (tokoferol</a:t>
            </a:r>
            <a:r>
              <a:rPr lang="pl-PL" sz="1900" dirty="0">
                <a:solidFill>
                  <a:schemeClr val="bg1"/>
                </a:solidFill>
              </a:rPr>
              <a:t>) – 0,1 mg oraz </a:t>
            </a:r>
            <a:r>
              <a:rPr lang="pl-PL" sz="1900" b="1" dirty="0">
                <a:solidFill>
                  <a:schemeClr val="bg1"/>
                </a:solidFill>
              </a:rPr>
              <a:t>witaminę K (filochinon) </a:t>
            </a:r>
            <a:r>
              <a:rPr lang="pl-PL" sz="1900" dirty="0">
                <a:solidFill>
                  <a:schemeClr val="bg1"/>
                </a:solidFill>
              </a:rPr>
              <a:t>– 0,06 mg na 100g świeżej masy.</a:t>
            </a:r>
            <a:br>
              <a:rPr lang="pl-PL" sz="1900" dirty="0">
                <a:solidFill>
                  <a:schemeClr val="bg1"/>
                </a:solidFill>
              </a:rPr>
            </a:br>
            <a:r>
              <a:rPr lang="pl-PL" sz="1900" dirty="0">
                <a:solidFill>
                  <a:schemeClr val="bg1"/>
                </a:solidFill>
              </a:rPr>
              <a:t>Ziemniaki zawierają także niewielkie ilości </a:t>
            </a:r>
            <a:r>
              <a:rPr lang="pl-PL" sz="1900" b="1" dirty="0">
                <a:solidFill>
                  <a:schemeClr val="bg1"/>
                </a:solidFill>
              </a:rPr>
              <a:t>lipidów</a:t>
            </a:r>
            <a:r>
              <a:rPr lang="pl-PL" sz="1900" dirty="0">
                <a:solidFill>
                  <a:schemeClr val="bg1"/>
                </a:solidFill>
              </a:rPr>
              <a:t>, bo ok. 0,1%, ale o bardzo wysokiej wartości. Zdecydowaną większość stanowią bowiem </a:t>
            </a:r>
            <a:r>
              <a:rPr lang="pl-PL" sz="1900" b="1" dirty="0">
                <a:solidFill>
                  <a:schemeClr val="bg1"/>
                </a:solidFill>
              </a:rPr>
              <a:t>kwasy tłuszczowe nienasycone </a:t>
            </a:r>
            <a:r>
              <a:rPr lang="pl-PL" sz="1900" dirty="0">
                <a:solidFill>
                  <a:schemeClr val="bg1"/>
                </a:solidFill>
              </a:rPr>
              <a:t>takie jak </a:t>
            </a:r>
            <a:r>
              <a:rPr lang="pl-PL" sz="1900" b="1" dirty="0">
                <a:solidFill>
                  <a:schemeClr val="bg1"/>
                </a:solidFill>
              </a:rPr>
              <a:t>kwas linolowy i linolenowy</a:t>
            </a:r>
            <a:r>
              <a:rPr lang="pl-PL" sz="1900" dirty="0">
                <a:solidFill>
                  <a:schemeClr val="bg1"/>
                </a:solidFill>
              </a:rPr>
              <a:t>. W bulwach </a:t>
            </a:r>
            <a:r>
              <a:rPr lang="pl-PL" sz="1900" b="1" dirty="0">
                <a:solidFill>
                  <a:schemeClr val="bg1"/>
                </a:solidFill>
              </a:rPr>
              <a:t>brak </a:t>
            </a:r>
            <a:r>
              <a:rPr lang="pl-PL" sz="1900" dirty="0">
                <a:solidFill>
                  <a:schemeClr val="bg1"/>
                </a:solidFill>
              </a:rPr>
              <a:t>jest natomiast </a:t>
            </a:r>
            <a:r>
              <a:rPr lang="pl-PL" sz="1900" b="1" dirty="0">
                <a:solidFill>
                  <a:schemeClr val="bg1"/>
                </a:solidFill>
              </a:rPr>
              <a:t>witaminy A</a:t>
            </a:r>
            <a:r>
              <a:rPr lang="pl-PL" sz="1900" dirty="0">
                <a:solidFill>
                  <a:schemeClr val="bg1"/>
                </a:solidFill>
              </a:rPr>
              <a:t>, ale obecne są za to </a:t>
            </a:r>
            <a:r>
              <a:rPr lang="pl-PL" sz="1900" b="1" dirty="0">
                <a:solidFill>
                  <a:schemeClr val="bg1"/>
                </a:solidFill>
              </a:rPr>
              <a:t>karotenoidy</a:t>
            </a:r>
            <a:r>
              <a:rPr lang="pl-PL" sz="1900" dirty="0">
                <a:solidFill>
                  <a:schemeClr val="bg1"/>
                </a:solidFill>
              </a:rPr>
              <a:t>.</a:t>
            </a:r>
          </a:p>
          <a:p>
            <a:pPr algn="just"/>
            <a:endParaRPr lang="pl-PL" sz="1500" b="1" dirty="0">
              <a:solidFill>
                <a:schemeClr val="bg1"/>
              </a:solidFill>
            </a:endParaRPr>
          </a:p>
        </p:txBody>
      </p:sp>
      <p:pic>
        <p:nvPicPr>
          <p:cNvPr id="11" name="Symbol zastępczy obrazu 10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09" r="2710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0830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6941" y="4487332"/>
            <a:ext cx="8534400" cy="1507067"/>
          </a:xfrm>
        </p:spPr>
        <p:txBody>
          <a:bodyPr>
            <a:normAutofit fontScale="90000"/>
          </a:bodyPr>
          <a:lstStyle/>
          <a:p>
            <a:pPr algn="r"/>
            <a:r>
              <a:rPr lang="pl-PL" sz="2000" b="1" dirty="0" smtClean="0">
                <a:solidFill>
                  <a:schemeClr val="bg1"/>
                </a:solidFill>
              </a:rPr>
              <a:t/>
            </a:r>
            <a:br>
              <a:rPr lang="pl-PL" sz="2000" b="1" dirty="0" smtClean="0">
                <a:solidFill>
                  <a:schemeClr val="bg1"/>
                </a:solidFill>
              </a:rPr>
            </a:br>
            <a:r>
              <a:rPr lang="pl-PL" sz="2000" b="1" dirty="0">
                <a:solidFill>
                  <a:schemeClr val="bg1"/>
                </a:solidFill>
              </a:rPr>
              <a:t/>
            </a:r>
            <a:br>
              <a:rPr lang="pl-PL" sz="2000" b="1" dirty="0">
                <a:solidFill>
                  <a:schemeClr val="bg1"/>
                </a:solidFill>
              </a:rPr>
            </a:br>
            <a:r>
              <a:rPr lang="pl-PL" sz="2000" b="1" dirty="0" smtClean="0">
                <a:solidFill>
                  <a:schemeClr val="bg1"/>
                </a:solidFill>
              </a:rPr>
              <a:t/>
            </a:r>
            <a:br>
              <a:rPr lang="pl-PL" sz="2000" b="1" dirty="0" smtClean="0">
                <a:solidFill>
                  <a:schemeClr val="bg1"/>
                </a:solidFill>
              </a:rPr>
            </a:br>
            <a:r>
              <a:rPr lang="pl-PL" sz="2000" b="1" dirty="0">
                <a:solidFill>
                  <a:schemeClr val="bg1"/>
                </a:solidFill>
              </a:rPr>
              <a:t/>
            </a:r>
            <a:br>
              <a:rPr lang="pl-PL" sz="2000" b="1" dirty="0">
                <a:solidFill>
                  <a:schemeClr val="bg1"/>
                </a:solidFill>
              </a:rPr>
            </a:br>
            <a:r>
              <a:rPr lang="pl-PL" sz="2000" b="1" dirty="0" smtClean="0">
                <a:solidFill>
                  <a:schemeClr val="bg1"/>
                </a:solidFill>
              </a:rPr>
              <a:t>Wartości odżywcze ziemniaka</a:t>
            </a:r>
            <a:endParaRPr lang="pl-PL" sz="2000" b="1" dirty="0">
              <a:solidFill>
                <a:schemeClr val="bg1"/>
              </a:solidFill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770" y="367264"/>
            <a:ext cx="8342644" cy="5050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123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just"/>
            <a:r>
              <a:rPr lang="pl-PL" sz="1800" b="1" cap="none" dirty="0" smtClean="0">
                <a:solidFill>
                  <a:schemeClr val="bg1"/>
                </a:solidFill>
              </a:rPr>
              <a:t>Do początków XVI wieku nikt, oprócz </a:t>
            </a:r>
            <a:r>
              <a:rPr lang="pl-PL" sz="1800" b="1" cap="none" dirty="0">
                <a:solidFill>
                  <a:schemeClr val="bg1"/>
                </a:solidFill>
              </a:rPr>
              <a:t>I</a:t>
            </a:r>
            <a:r>
              <a:rPr lang="pl-PL" sz="1800" b="1" cap="none" dirty="0" smtClean="0">
                <a:solidFill>
                  <a:schemeClr val="bg1"/>
                </a:solidFill>
              </a:rPr>
              <a:t>ndian z Południowej </a:t>
            </a:r>
            <a:r>
              <a:rPr lang="pl-PL" sz="1800" b="1" cap="none" dirty="0">
                <a:solidFill>
                  <a:schemeClr val="bg1"/>
                </a:solidFill>
              </a:rPr>
              <a:t>A</a:t>
            </a:r>
            <a:r>
              <a:rPr lang="pl-PL" sz="1800" b="1" cap="none" dirty="0" smtClean="0">
                <a:solidFill>
                  <a:schemeClr val="bg1"/>
                </a:solidFill>
              </a:rPr>
              <a:t>meryki i to wyłącznie tych zamieszkujących górskie tereny w </a:t>
            </a:r>
            <a:r>
              <a:rPr lang="pl-PL" sz="1800" b="1" cap="none" dirty="0">
                <a:solidFill>
                  <a:schemeClr val="bg1"/>
                </a:solidFill>
              </a:rPr>
              <a:t>A</a:t>
            </a:r>
            <a:r>
              <a:rPr lang="pl-PL" sz="1800" b="1" cap="none" dirty="0" smtClean="0">
                <a:solidFill>
                  <a:schemeClr val="bg1"/>
                </a:solidFill>
              </a:rPr>
              <a:t>ndach, nie słyszał wcześniej o ziemniakach. Dlatego też nie ma żadnej nawet najmniejszej wzmianki o ziemniakach w biblii.</a:t>
            </a:r>
            <a:endParaRPr lang="pl-PL" sz="1800" b="1" cap="none" dirty="0">
              <a:solidFill>
                <a:schemeClr val="bg1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just"/>
            <a:r>
              <a:rPr lang="pl-PL" sz="1800" b="1" dirty="0" smtClean="0">
                <a:solidFill>
                  <a:srgbClr val="FFFF00"/>
                </a:solidFill>
              </a:rPr>
              <a:t>Ojczyzną </a:t>
            </a:r>
            <a:r>
              <a:rPr lang="pl-PL" sz="1800" b="1" dirty="0">
                <a:solidFill>
                  <a:srgbClr val="FFFF00"/>
                </a:solidFill>
              </a:rPr>
              <a:t>ziemniaka są tereny dzisiejszego Peru, Chile, Boliwii i Ekwadoru. </a:t>
            </a:r>
            <a:r>
              <a:rPr lang="pl-PL" sz="1800" b="1" dirty="0">
                <a:solidFill>
                  <a:schemeClr val="bg1"/>
                </a:solidFill>
              </a:rPr>
              <a:t>Stąd gatunek ten wywędrował na cały świat. Za </a:t>
            </a:r>
            <a:r>
              <a:rPr lang="pl-PL" sz="1800" b="1">
                <a:solidFill>
                  <a:schemeClr val="bg1"/>
                </a:solidFill>
              </a:rPr>
              <a:t>sprawą </a:t>
            </a:r>
            <a:r>
              <a:rPr lang="pl-PL" sz="1800" b="1" smtClean="0">
                <a:solidFill>
                  <a:schemeClr val="bg1"/>
                </a:solidFill>
              </a:rPr>
              <a:t>Hiszpanów </a:t>
            </a:r>
            <a:r>
              <a:rPr lang="pl-PL" sz="1800" b="1" dirty="0">
                <a:solidFill>
                  <a:schemeClr val="bg1"/>
                </a:solidFill>
              </a:rPr>
              <a:t>ziemniak przybył do Europy, do Włoch, Francji i na Wyspy Brytyjskie oraz dalej do Niemiec, Polski </a:t>
            </a:r>
            <a:r>
              <a:rPr lang="pl-PL" sz="1800" b="1" dirty="0" smtClean="0">
                <a:solidFill>
                  <a:schemeClr val="bg1"/>
                </a:solidFill>
              </a:rPr>
              <a:t>i </a:t>
            </a:r>
            <a:r>
              <a:rPr lang="pl-PL" sz="1800" b="1" dirty="0">
                <a:solidFill>
                  <a:schemeClr val="bg1"/>
                </a:solidFill>
              </a:rPr>
              <a:t>Rosji. </a:t>
            </a:r>
            <a:endParaRPr lang="pl-PL" sz="1800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878" y="3711183"/>
            <a:ext cx="3319047" cy="2212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853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pl-PL" sz="1800" b="1" dirty="0">
                <a:solidFill>
                  <a:schemeClr val="bg1"/>
                </a:solidFill>
              </a:rPr>
              <a:t>Wartość odżywcza jest tak duża, że mogą one stanowić przez pewien czas jedyny składnik pożywienia człowieka bez uszczerbku na zdrowiu. </a:t>
            </a:r>
            <a:r>
              <a:rPr lang="pl-PL" sz="1800" dirty="0">
                <a:solidFill>
                  <a:schemeClr val="bg1"/>
                </a:solidFill>
              </a:rPr>
              <a:t/>
            </a:r>
            <a:br>
              <a:rPr lang="pl-PL" sz="1800" dirty="0">
                <a:solidFill>
                  <a:schemeClr val="bg1"/>
                </a:solidFill>
              </a:rPr>
            </a:br>
            <a:r>
              <a:rPr lang="pl-PL" dirty="0">
                <a:solidFill>
                  <a:schemeClr val="bg1"/>
                </a:solidFill>
              </a:rPr>
              <a:t/>
            </a:r>
            <a:br>
              <a:rPr lang="pl-PL" dirty="0">
                <a:solidFill>
                  <a:schemeClr val="bg1"/>
                </a:solidFill>
              </a:rPr>
            </a:b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722812" y="2315910"/>
            <a:ext cx="6021388" cy="4127619"/>
          </a:xfrm>
        </p:spPr>
        <p:txBody>
          <a:bodyPr>
            <a:normAutofit/>
          </a:bodyPr>
          <a:lstStyle/>
          <a:p>
            <a:pPr algn="just"/>
            <a:r>
              <a:rPr lang="pl-PL" sz="1600" dirty="0" smtClean="0">
                <a:solidFill>
                  <a:schemeClr val="bg1"/>
                </a:solidFill>
              </a:rPr>
              <a:t>Warzywa </a:t>
            </a:r>
            <a:r>
              <a:rPr lang="pl-PL" sz="1600" dirty="0">
                <a:solidFill>
                  <a:schemeClr val="bg1"/>
                </a:solidFill>
              </a:rPr>
              <a:t>te mają bardzo </a:t>
            </a:r>
            <a:r>
              <a:rPr lang="pl-PL" sz="1600" b="1" dirty="0">
                <a:solidFill>
                  <a:schemeClr val="bg1"/>
                </a:solidFill>
              </a:rPr>
              <a:t>małą zawartość tłuszczu</a:t>
            </a:r>
            <a:r>
              <a:rPr lang="pl-PL" sz="1600" dirty="0">
                <a:solidFill>
                  <a:schemeClr val="bg1"/>
                </a:solidFill>
              </a:rPr>
              <a:t>, są za to bogatym </a:t>
            </a:r>
            <a:r>
              <a:rPr lang="pl-PL" sz="1600" b="1" dirty="0">
                <a:solidFill>
                  <a:schemeClr val="bg1"/>
                </a:solidFill>
              </a:rPr>
              <a:t>źródłem węglowodanów </a:t>
            </a:r>
            <a:r>
              <a:rPr lang="pl-PL" sz="1600" dirty="0">
                <a:solidFill>
                  <a:schemeClr val="bg1"/>
                </a:solidFill>
              </a:rPr>
              <a:t>o </a:t>
            </a:r>
            <a:r>
              <a:rPr lang="pl-PL" sz="1600" b="1" dirty="0" smtClean="0">
                <a:solidFill>
                  <a:schemeClr val="bg1"/>
                </a:solidFill>
              </a:rPr>
              <a:t>średnim indeksie </a:t>
            </a:r>
            <a:r>
              <a:rPr lang="pl-PL" sz="1600" b="1" dirty="0" err="1" smtClean="0">
                <a:solidFill>
                  <a:schemeClr val="bg1"/>
                </a:solidFill>
              </a:rPr>
              <a:t>glikemicznym</a:t>
            </a:r>
            <a:r>
              <a:rPr lang="pl-PL" sz="1600" u="sng" dirty="0" smtClean="0">
                <a:solidFill>
                  <a:schemeClr val="bg1"/>
                </a:solidFill>
                <a:hlinkClick r:id="rId2" tooltip="Wikipedia:Indeks glikeniczny"/>
              </a:rPr>
              <a:t>.</a:t>
            </a:r>
            <a:r>
              <a:rPr lang="pl-PL" sz="1600" dirty="0">
                <a:solidFill>
                  <a:schemeClr val="bg1"/>
                </a:solidFill>
              </a:rPr>
              <a:t> Gotowane, mają więcej </a:t>
            </a:r>
            <a:r>
              <a:rPr lang="pl-PL" sz="1600" b="1" dirty="0">
                <a:solidFill>
                  <a:schemeClr val="bg1"/>
                </a:solidFill>
              </a:rPr>
              <a:t>białka</a:t>
            </a:r>
            <a:r>
              <a:rPr lang="pl-PL" sz="1600" dirty="0">
                <a:solidFill>
                  <a:schemeClr val="bg1"/>
                </a:solidFill>
              </a:rPr>
              <a:t> </a:t>
            </a:r>
            <a:r>
              <a:rPr lang="pl-PL" sz="1600" dirty="0" smtClean="0">
                <a:solidFill>
                  <a:schemeClr val="bg1"/>
                </a:solidFill>
              </a:rPr>
              <a:t>niż kukurydza</a:t>
            </a:r>
            <a:r>
              <a:rPr lang="pl-PL" sz="1600" dirty="0">
                <a:solidFill>
                  <a:schemeClr val="bg1"/>
                </a:solidFill>
              </a:rPr>
              <a:t> </a:t>
            </a:r>
            <a:r>
              <a:rPr lang="pl-PL" sz="1600" dirty="0" smtClean="0">
                <a:solidFill>
                  <a:schemeClr val="bg1"/>
                </a:solidFill>
              </a:rPr>
              <a:t>i </a:t>
            </a:r>
            <a:r>
              <a:rPr lang="pl-PL" sz="1600" dirty="0">
                <a:solidFill>
                  <a:schemeClr val="bg1"/>
                </a:solidFill>
              </a:rPr>
              <a:t>prawie dwa razy więcej </a:t>
            </a:r>
            <a:r>
              <a:rPr lang="pl-PL" sz="1600" b="1" dirty="0">
                <a:solidFill>
                  <a:schemeClr val="bg1"/>
                </a:solidFill>
              </a:rPr>
              <a:t>wapnia. </a:t>
            </a:r>
            <a:r>
              <a:rPr lang="pl-PL" sz="1600" dirty="0">
                <a:solidFill>
                  <a:schemeClr val="bg1"/>
                </a:solidFill>
              </a:rPr>
              <a:t>Średnia porcja ziemniaków stanowi około 10 procent zalecanego dziennego spożycia </a:t>
            </a:r>
            <a:r>
              <a:rPr lang="pl-PL" sz="1600" b="1" dirty="0">
                <a:solidFill>
                  <a:schemeClr val="bg1"/>
                </a:solidFill>
              </a:rPr>
              <a:t>błonnika</a:t>
            </a:r>
            <a:r>
              <a:rPr lang="pl-PL" sz="1600" dirty="0">
                <a:solidFill>
                  <a:schemeClr val="bg1"/>
                </a:solidFill>
              </a:rPr>
              <a:t>. </a:t>
            </a:r>
            <a:endParaRPr lang="pl-PL" sz="1500" dirty="0" smtClean="0">
              <a:solidFill>
                <a:schemeClr val="bg1"/>
              </a:solidFill>
            </a:endParaRPr>
          </a:p>
          <a:p>
            <a:pPr algn="just"/>
            <a:endParaRPr lang="pl-PL" sz="1500" b="1" dirty="0">
              <a:solidFill>
                <a:schemeClr val="bg1"/>
              </a:solidFill>
            </a:endParaRPr>
          </a:p>
        </p:txBody>
      </p:sp>
      <p:pic>
        <p:nvPicPr>
          <p:cNvPr id="10" name="Symbol zastępczy obrazu 9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33" r="2983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38542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722812" y="1187865"/>
            <a:ext cx="6019800" cy="1402935"/>
          </a:xfrm>
        </p:spPr>
        <p:txBody>
          <a:bodyPr>
            <a:normAutofit fontScale="90000"/>
          </a:bodyPr>
          <a:lstStyle/>
          <a:p>
            <a:r>
              <a:rPr lang="pl-PL" sz="2000" b="1" dirty="0">
                <a:solidFill>
                  <a:schemeClr val="bg1"/>
                </a:solidFill>
              </a:rPr>
              <a:t>Ziemniak na dolegliwości zdrowotne</a:t>
            </a:r>
            <a:r>
              <a:rPr lang="pl-PL" sz="1800" dirty="0"/>
              <a:t/>
            </a:r>
            <a:br>
              <a:rPr lang="pl-PL" sz="1800" dirty="0"/>
            </a:br>
            <a:r>
              <a:rPr lang="pl-PL" sz="1800" dirty="0">
                <a:solidFill>
                  <a:schemeClr val="bg1"/>
                </a:solidFill>
              </a:rPr>
              <a:t/>
            </a:r>
            <a:br>
              <a:rPr lang="pl-PL" sz="1800" dirty="0">
                <a:solidFill>
                  <a:schemeClr val="bg1"/>
                </a:solidFill>
              </a:rPr>
            </a:br>
            <a:r>
              <a:rPr lang="pl-PL" dirty="0">
                <a:solidFill>
                  <a:schemeClr val="bg1"/>
                </a:solidFill>
              </a:rPr>
              <a:t/>
            </a:r>
            <a:br>
              <a:rPr lang="pl-PL" dirty="0">
                <a:solidFill>
                  <a:schemeClr val="bg1"/>
                </a:solidFill>
              </a:rPr>
            </a:b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722812" y="2315910"/>
            <a:ext cx="6021388" cy="4127619"/>
          </a:xfrm>
        </p:spPr>
        <p:txBody>
          <a:bodyPr>
            <a:normAutofit/>
          </a:bodyPr>
          <a:lstStyle/>
          <a:p>
            <a:pPr algn="just"/>
            <a:r>
              <a:rPr lang="pl-PL" sz="1500" b="1" dirty="0">
                <a:solidFill>
                  <a:schemeClr val="bg1"/>
                </a:solidFill>
              </a:rPr>
              <a:t>Nie wszyscy zdają sobie sprawę z tego, jak bardzo ziemniaki mogą dobroczynnie wpływać na nasze zdrowie. Czy wiedziałeś, że odpowiednio przygotowane mogą leczyć wrzody albo neutralizować oparzenia? Zastosowań jest znacznie więcej! </a:t>
            </a:r>
            <a:endParaRPr lang="pl-PL" sz="1500" b="1" dirty="0" smtClean="0">
              <a:solidFill>
                <a:schemeClr val="bg1"/>
              </a:solidFill>
            </a:endParaRPr>
          </a:p>
          <a:p>
            <a:pPr algn="just"/>
            <a:endParaRPr lang="pl-PL" sz="1500" b="1" dirty="0">
              <a:solidFill>
                <a:schemeClr val="bg1"/>
              </a:solidFill>
            </a:endParaRPr>
          </a:p>
          <a:p>
            <a:pPr algn="just"/>
            <a:endParaRPr lang="pl-PL" sz="1500" b="1" dirty="0">
              <a:solidFill>
                <a:schemeClr val="bg1"/>
              </a:solidFill>
            </a:endParaRPr>
          </a:p>
          <a:p>
            <a:pPr algn="just"/>
            <a:endParaRPr lang="pl-PL" sz="1500" b="1" dirty="0">
              <a:solidFill>
                <a:schemeClr val="bg1"/>
              </a:solidFill>
            </a:endParaRPr>
          </a:p>
        </p:txBody>
      </p:sp>
      <p:pic>
        <p:nvPicPr>
          <p:cNvPr id="9" name="Symbol zastępczy obrazu 8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43" r="2844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0547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722812" y="1187866"/>
            <a:ext cx="5745786" cy="589660"/>
          </a:xfrm>
        </p:spPr>
        <p:txBody>
          <a:bodyPr>
            <a:normAutofit fontScale="90000"/>
          </a:bodyPr>
          <a:lstStyle/>
          <a:p>
            <a:r>
              <a:rPr lang="pl-PL" sz="2000" b="1" dirty="0" smtClean="0">
                <a:solidFill>
                  <a:schemeClr val="bg1"/>
                </a:solidFill>
              </a:rPr>
              <a:t/>
            </a:r>
            <a:br>
              <a:rPr lang="pl-PL" sz="2000" b="1" dirty="0" smtClean="0">
                <a:solidFill>
                  <a:schemeClr val="bg1"/>
                </a:solidFill>
              </a:rPr>
            </a:br>
            <a:r>
              <a:rPr lang="pl-PL" sz="2000" b="1" dirty="0">
                <a:solidFill>
                  <a:schemeClr val="bg1"/>
                </a:solidFill>
              </a:rPr>
              <a:t/>
            </a:r>
            <a:br>
              <a:rPr lang="pl-PL" sz="2000" b="1" dirty="0">
                <a:solidFill>
                  <a:schemeClr val="bg1"/>
                </a:solidFill>
              </a:rPr>
            </a:br>
            <a:r>
              <a:rPr lang="pl-PL" sz="2000" b="1" dirty="0" smtClean="0">
                <a:solidFill>
                  <a:schemeClr val="bg1"/>
                </a:solidFill>
              </a:rPr>
              <a:t/>
            </a:r>
            <a:br>
              <a:rPr lang="pl-PL" sz="2000" b="1" dirty="0" smtClean="0">
                <a:solidFill>
                  <a:schemeClr val="bg1"/>
                </a:solidFill>
              </a:rPr>
            </a:br>
            <a:r>
              <a:rPr lang="pl-PL" sz="1800" dirty="0">
                <a:solidFill>
                  <a:schemeClr val="bg1"/>
                </a:solidFill>
              </a:rPr>
              <a:t/>
            </a:r>
            <a:br>
              <a:rPr lang="pl-PL" sz="1800" dirty="0">
                <a:solidFill>
                  <a:schemeClr val="bg1"/>
                </a:solidFill>
              </a:rPr>
            </a:br>
            <a:r>
              <a:rPr lang="pl-PL" dirty="0">
                <a:solidFill>
                  <a:schemeClr val="bg1"/>
                </a:solidFill>
              </a:rPr>
              <a:t/>
            </a:r>
            <a:br>
              <a:rPr lang="pl-PL" dirty="0">
                <a:solidFill>
                  <a:schemeClr val="bg1"/>
                </a:solidFill>
              </a:rPr>
            </a:b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722811" y="1461331"/>
            <a:ext cx="6865286" cy="4982199"/>
          </a:xfrm>
        </p:spPr>
        <p:txBody>
          <a:bodyPr>
            <a:noAutofit/>
          </a:bodyPr>
          <a:lstStyle/>
          <a:p>
            <a:pPr lvl="0"/>
            <a:r>
              <a:rPr lang="pl-PL" b="1" dirty="0">
                <a:solidFill>
                  <a:schemeClr val="bg1"/>
                </a:solidFill>
              </a:rPr>
              <a:t>Ziemniak na dolegliwości zdrowotne</a:t>
            </a:r>
            <a:endParaRPr lang="pl-PL" b="1" dirty="0" smtClean="0"/>
          </a:p>
          <a:p>
            <a:pPr lvl="0"/>
            <a:endParaRPr lang="pl-PL" sz="1400" b="1" dirty="0"/>
          </a:p>
          <a:p>
            <a:pPr lvl="0"/>
            <a:r>
              <a:rPr lang="pl-PL" sz="1400" b="1" dirty="0" smtClean="0">
                <a:solidFill>
                  <a:schemeClr val="bg1"/>
                </a:solidFill>
              </a:rPr>
              <a:t>Na </a:t>
            </a:r>
            <a:r>
              <a:rPr lang="pl-PL" sz="1400" b="1" dirty="0">
                <a:solidFill>
                  <a:schemeClr val="bg1"/>
                </a:solidFill>
              </a:rPr>
              <a:t>egzemę i lekkie oparzenia</a:t>
            </a:r>
            <a:r>
              <a:rPr lang="pl-PL" sz="1400" dirty="0">
                <a:solidFill>
                  <a:schemeClr val="bg1"/>
                </a:solidFill>
              </a:rPr>
              <a:t> - obieramy surowe ziemniaki, robimy sok - bierzemy wacik, moczymy w soku i przemywamy zmiany na skórze </a:t>
            </a:r>
            <a:r>
              <a:rPr lang="pl-PL" sz="1400" dirty="0" smtClean="0">
                <a:solidFill>
                  <a:schemeClr val="bg1"/>
                </a:solidFill>
              </a:rPr>
              <a:t>‚</a:t>
            </a:r>
          </a:p>
          <a:p>
            <a:pPr lvl="0"/>
            <a:r>
              <a:rPr lang="pl-PL" sz="1400" b="1" dirty="0" smtClean="0">
                <a:solidFill>
                  <a:schemeClr val="bg1"/>
                </a:solidFill>
              </a:rPr>
              <a:t>Na </a:t>
            </a:r>
            <a:r>
              <a:rPr lang="pl-PL" sz="1400" b="1" dirty="0">
                <a:solidFill>
                  <a:schemeClr val="bg1"/>
                </a:solidFill>
              </a:rPr>
              <a:t>wrzody</a:t>
            </a:r>
            <a:r>
              <a:rPr lang="pl-PL" sz="1400" dirty="0">
                <a:solidFill>
                  <a:schemeClr val="bg1"/>
                </a:solidFill>
              </a:rPr>
              <a:t> - </a:t>
            </a:r>
            <a:r>
              <a:rPr lang="pl-PL" sz="1400" dirty="0" smtClean="0">
                <a:solidFill>
                  <a:schemeClr val="bg1"/>
                </a:solidFill>
              </a:rPr>
              <a:t>2 kg ziemniaków dokładnie </a:t>
            </a:r>
            <a:r>
              <a:rPr lang="pl-PL" sz="1400" dirty="0">
                <a:solidFill>
                  <a:schemeClr val="bg1"/>
                </a:solidFill>
              </a:rPr>
              <a:t>myjemy w całości i gotujemy. Następnie obieramy ze skóry i ponownie w tej samej wodzie obrane gotujemy ok. 20 minut. To wszystko przecedzamy przez sito i taki wywar pijemy (pół szklanki) na czczo, po obiedzie i na noc.</a:t>
            </a:r>
          </a:p>
          <a:p>
            <a:pPr lvl="0"/>
            <a:r>
              <a:rPr lang="pl-PL" sz="1400" b="1" dirty="0">
                <a:solidFill>
                  <a:schemeClr val="bg1"/>
                </a:solidFill>
              </a:rPr>
              <a:t>Na kamicę</a:t>
            </a:r>
            <a:r>
              <a:rPr lang="pl-PL" sz="1400" dirty="0">
                <a:solidFill>
                  <a:schemeClr val="bg1"/>
                </a:solidFill>
              </a:rPr>
              <a:t> - myjemy dokładnie kilogram ziemniaków, następnie obieramy z łupinek. Łupinki zalewamy zimną wodą i gotujemy, aż będą miękkie. Cedzimy i pozostałą po łupinkach wodę zlewamy do butelki i pijemy trzy razy dziennie przed każdym posiłkiem</a:t>
            </a:r>
          </a:p>
          <a:p>
            <a:pPr lvl="0"/>
            <a:r>
              <a:rPr lang="pl-PL" sz="1400" b="1" dirty="0">
                <a:solidFill>
                  <a:schemeClr val="bg1"/>
                </a:solidFill>
              </a:rPr>
              <a:t>Na pozbycie się czyraków</a:t>
            </a:r>
            <a:r>
              <a:rPr lang="pl-PL" sz="1400" dirty="0">
                <a:solidFill>
                  <a:schemeClr val="bg1"/>
                </a:solidFill>
              </a:rPr>
              <a:t> - obieramy ziemniaka i ścieramy surowego na tarce na małych oczkach. Papkę przykładamy na czyraki. Powtarzamy co godzinę. Na koniec przemywamy wcześniej przygotowanym wywarem z </a:t>
            </a:r>
            <a:r>
              <a:rPr lang="pl-PL" sz="1400" dirty="0" smtClean="0">
                <a:solidFill>
                  <a:schemeClr val="bg1"/>
                </a:solidFill>
              </a:rPr>
              <a:t>pokrzywy</a:t>
            </a:r>
            <a:endParaRPr lang="pl-PL" sz="1400" dirty="0">
              <a:solidFill>
                <a:schemeClr val="bg1"/>
              </a:solidFill>
            </a:endParaRPr>
          </a:p>
        </p:txBody>
      </p:sp>
      <p:pic>
        <p:nvPicPr>
          <p:cNvPr id="8" name="Symbol zastępczy obrazu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15" r="141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77423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722812" y="1187865"/>
            <a:ext cx="6019800" cy="1402935"/>
          </a:xfrm>
        </p:spPr>
        <p:txBody>
          <a:bodyPr>
            <a:normAutofit fontScale="90000"/>
          </a:bodyPr>
          <a:lstStyle/>
          <a:p>
            <a:r>
              <a:rPr lang="pl-PL" sz="2000" b="1" dirty="0">
                <a:solidFill>
                  <a:schemeClr val="bg1"/>
                </a:solidFill>
              </a:rPr>
              <a:t>Ziemniak na dolegliwości zdrowotne</a:t>
            </a:r>
            <a:r>
              <a:rPr lang="pl-PL" sz="1800" dirty="0"/>
              <a:t/>
            </a:r>
            <a:br>
              <a:rPr lang="pl-PL" sz="1800" dirty="0"/>
            </a:br>
            <a:r>
              <a:rPr lang="pl-PL" sz="1800" dirty="0">
                <a:solidFill>
                  <a:schemeClr val="bg1"/>
                </a:solidFill>
              </a:rPr>
              <a:t/>
            </a:r>
            <a:br>
              <a:rPr lang="pl-PL" sz="1800" dirty="0">
                <a:solidFill>
                  <a:schemeClr val="bg1"/>
                </a:solidFill>
              </a:rPr>
            </a:br>
            <a:r>
              <a:rPr lang="pl-PL" dirty="0">
                <a:solidFill>
                  <a:schemeClr val="bg1"/>
                </a:solidFill>
              </a:rPr>
              <a:t/>
            </a:r>
            <a:br>
              <a:rPr lang="pl-PL" dirty="0">
                <a:solidFill>
                  <a:schemeClr val="bg1"/>
                </a:solidFill>
              </a:rPr>
            </a:b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722812" y="1683522"/>
            <a:ext cx="6412358" cy="4760008"/>
          </a:xfrm>
        </p:spPr>
        <p:txBody>
          <a:bodyPr>
            <a:noAutofit/>
          </a:bodyPr>
          <a:lstStyle/>
          <a:p>
            <a:pPr lvl="0"/>
            <a:endParaRPr lang="pl-PL" sz="1400" b="1" dirty="0" smtClean="0"/>
          </a:p>
          <a:p>
            <a:r>
              <a:rPr lang="pl-PL" sz="1400" b="1" dirty="0">
                <a:solidFill>
                  <a:schemeClr val="bg1"/>
                </a:solidFill>
              </a:rPr>
              <a:t>Na sińce pod oczami</a:t>
            </a:r>
            <a:r>
              <a:rPr lang="pl-PL" sz="1400" dirty="0">
                <a:solidFill>
                  <a:schemeClr val="bg1"/>
                </a:solidFill>
              </a:rPr>
              <a:t> - obieramy ziemniaka, trzemy na tarce - taką papkę kładziemy na oczy i pod oczy na 20 </a:t>
            </a:r>
            <a:r>
              <a:rPr lang="pl-PL" sz="1400" dirty="0" smtClean="0">
                <a:solidFill>
                  <a:schemeClr val="bg1"/>
                </a:solidFill>
              </a:rPr>
              <a:t>minut.</a:t>
            </a:r>
            <a:endParaRPr lang="pl-PL" sz="1400" b="1" dirty="0">
              <a:solidFill>
                <a:schemeClr val="bg1"/>
              </a:solidFill>
            </a:endParaRPr>
          </a:p>
          <a:p>
            <a:pPr lvl="0"/>
            <a:r>
              <a:rPr lang="pl-PL" sz="1400" b="1" dirty="0" smtClean="0">
                <a:solidFill>
                  <a:schemeClr val="bg1"/>
                </a:solidFill>
              </a:rPr>
              <a:t>Na </a:t>
            </a:r>
            <a:r>
              <a:rPr lang="pl-PL" sz="1400" b="1" dirty="0">
                <a:solidFill>
                  <a:schemeClr val="bg1"/>
                </a:solidFill>
              </a:rPr>
              <a:t>gładką skórę szyi</a:t>
            </a:r>
            <a:r>
              <a:rPr lang="pl-PL" sz="1400" dirty="0">
                <a:solidFill>
                  <a:schemeClr val="bg1"/>
                </a:solidFill>
              </a:rPr>
              <a:t> - gotujemy w całości dwa ziemniaki, rozdrabniamy na papkę, dodajemy troszkę mleka i jedno roztrzepane w całości jajko - mieszamy wszystko dokładnie i nakładamy na szyję na 15 minut. Zmywamy ciepłą </a:t>
            </a:r>
            <a:r>
              <a:rPr lang="pl-PL" sz="1400" dirty="0" smtClean="0">
                <a:solidFill>
                  <a:schemeClr val="bg1"/>
                </a:solidFill>
              </a:rPr>
              <a:t>wodą.</a:t>
            </a:r>
            <a:endParaRPr lang="pl-PL" sz="1400" dirty="0">
              <a:solidFill>
                <a:schemeClr val="bg1"/>
              </a:solidFill>
            </a:endParaRPr>
          </a:p>
          <a:p>
            <a:pPr lvl="0"/>
            <a:r>
              <a:rPr lang="pl-PL" sz="1400" b="1" dirty="0">
                <a:solidFill>
                  <a:schemeClr val="bg1"/>
                </a:solidFill>
              </a:rPr>
              <a:t>Krem do rąk</a:t>
            </a:r>
            <a:r>
              <a:rPr lang="pl-PL" sz="1400" dirty="0">
                <a:solidFill>
                  <a:schemeClr val="bg1"/>
                </a:solidFill>
              </a:rPr>
              <a:t> - gotujemy trzy ziemniaki bez skórki, następnie ugniatamy tłuczkiem, dodajemy łyżeczkę gliceryny, łyżeczkę oliwy, półtorej łyżeczki wywaru z ziemniaków - wszystko to razem mieszamy. Tą papką nacieramy ręce i wkładamy do bawełnianych rękawiczek. Trzymamy 20 </a:t>
            </a:r>
            <a:r>
              <a:rPr lang="pl-PL" sz="1400" dirty="0" smtClean="0">
                <a:solidFill>
                  <a:schemeClr val="bg1"/>
                </a:solidFill>
              </a:rPr>
              <a:t>minut.</a:t>
            </a:r>
            <a:endParaRPr lang="pl-PL" sz="1400" dirty="0">
              <a:solidFill>
                <a:schemeClr val="bg1"/>
              </a:solidFill>
            </a:endParaRPr>
          </a:p>
          <a:p>
            <a:pPr lvl="0"/>
            <a:endParaRPr lang="pl-PL" sz="1400" b="1" dirty="0" smtClean="0"/>
          </a:p>
          <a:p>
            <a:pPr algn="just"/>
            <a:endParaRPr lang="pl-PL" sz="1400" b="1" dirty="0">
              <a:solidFill>
                <a:schemeClr val="bg1"/>
              </a:solidFill>
            </a:endParaRPr>
          </a:p>
          <a:p>
            <a:pPr algn="just"/>
            <a:endParaRPr lang="pl-PL" sz="1400" b="1" dirty="0">
              <a:solidFill>
                <a:schemeClr val="bg1"/>
              </a:solidFill>
            </a:endParaRPr>
          </a:p>
        </p:txBody>
      </p:sp>
      <p:pic>
        <p:nvPicPr>
          <p:cNvPr id="8" name="Symbol zastępczy obrazu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60" r="2676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41798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722812" y="1187865"/>
            <a:ext cx="6019800" cy="1402935"/>
          </a:xfrm>
        </p:spPr>
        <p:txBody>
          <a:bodyPr>
            <a:normAutofit fontScale="90000"/>
          </a:bodyPr>
          <a:lstStyle/>
          <a:p>
            <a:r>
              <a:rPr lang="pl-PL" sz="2000" b="1" dirty="0">
                <a:solidFill>
                  <a:schemeClr val="bg1"/>
                </a:solidFill>
              </a:rPr>
              <a:t>Ziemniak na dolegliwości zdrowotne</a:t>
            </a:r>
            <a:r>
              <a:rPr lang="pl-PL" sz="1800" dirty="0"/>
              <a:t/>
            </a:r>
            <a:br>
              <a:rPr lang="pl-PL" sz="1800" dirty="0"/>
            </a:br>
            <a:r>
              <a:rPr lang="pl-PL" sz="1800" dirty="0">
                <a:solidFill>
                  <a:schemeClr val="bg1"/>
                </a:solidFill>
              </a:rPr>
              <a:t/>
            </a:r>
            <a:br>
              <a:rPr lang="pl-PL" sz="1800" dirty="0">
                <a:solidFill>
                  <a:schemeClr val="bg1"/>
                </a:solidFill>
              </a:rPr>
            </a:br>
            <a:r>
              <a:rPr lang="pl-PL" dirty="0">
                <a:solidFill>
                  <a:schemeClr val="bg1"/>
                </a:solidFill>
              </a:rPr>
              <a:t/>
            </a:r>
            <a:br>
              <a:rPr lang="pl-PL" dirty="0">
                <a:solidFill>
                  <a:schemeClr val="bg1"/>
                </a:solidFill>
              </a:rPr>
            </a:b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722812" y="1683522"/>
            <a:ext cx="6412358" cy="4760008"/>
          </a:xfrm>
        </p:spPr>
        <p:txBody>
          <a:bodyPr>
            <a:noAutofit/>
          </a:bodyPr>
          <a:lstStyle/>
          <a:p>
            <a:pPr lvl="0"/>
            <a:r>
              <a:rPr lang="pl-PL" sz="1400" b="1" dirty="0">
                <a:solidFill>
                  <a:schemeClr val="bg1"/>
                </a:solidFill>
              </a:rPr>
              <a:t>Na ból gardła</a:t>
            </a:r>
            <a:r>
              <a:rPr lang="pl-PL" sz="1400" dirty="0">
                <a:solidFill>
                  <a:schemeClr val="bg1"/>
                </a:solidFill>
              </a:rPr>
              <a:t> </a:t>
            </a:r>
            <a:r>
              <a:rPr lang="pl-PL" sz="1400" dirty="0" smtClean="0">
                <a:solidFill>
                  <a:schemeClr val="bg1"/>
                </a:solidFill>
              </a:rPr>
              <a:t>- </a:t>
            </a:r>
            <a:r>
              <a:rPr lang="pl-PL" sz="1400" dirty="0">
                <a:solidFill>
                  <a:schemeClr val="bg1"/>
                </a:solidFill>
              </a:rPr>
              <a:t>kilogram ziemniaków </a:t>
            </a:r>
            <a:r>
              <a:rPr lang="pl-PL" sz="1400" dirty="0" smtClean="0">
                <a:solidFill>
                  <a:schemeClr val="bg1"/>
                </a:solidFill>
              </a:rPr>
              <a:t>gotujemy </a:t>
            </a:r>
            <a:r>
              <a:rPr lang="pl-PL" sz="1400" dirty="0">
                <a:solidFill>
                  <a:schemeClr val="bg1"/>
                </a:solidFill>
              </a:rPr>
              <a:t>w łupinkach - rozgniatamy, kładziemy na szmatkę i owijamy </a:t>
            </a:r>
            <a:r>
              <a:rPr lang="pl-PL" sz="1400" dirty="0" smtClean="0">
                <a:solidFill>
                  <a:schemeClr val="bg1"/>
                </a:solidFill>
              </a:rPr>
              <a:t>szyję.</a:t>
            </a:r>
            <a:endParaRPr lang="pl-PL" sz="1400" dirty="0">
              <a:solidFill>
                <a:schemeClr val="bg1"/>
              </a:solidFill>
            </a:endParaRPr>
          </a:p>
          <a:p>
            <a:pPr lvl="0"/>
            <a:r>
              <a:rPr lang="pl-PL" sz="1400" b="1" dirty="0">
                <a:solidFill>
                  <a:schemeClr val="bg1"/>
                </a:solidFill>
              </a:rPr>
              <a:t>Na pękające stopy</a:t>
            </a:r>
            <a:r>
              <a:rPr lang="pl-PL" sz="1400" dirty="0">
                <a:solidFill>
                  <a:schemeClr val="bg1"/>
                </a:solidFill>
              </a:rPr>
              <a:t> - </a:t>
            </a:r>
            <a:r>
              <a:rPr lang="pl-PL" sz="1400" dirty="0" smtClean="0">
                <a:solidFill>
                  <a:schemeClr val="bg1"/>
                </a:solidFill>
              </a:rPr>
              <a:t>surowego </a:t>
            </a:r>
            <a:r>
              <a:rPr lang="pl-PL" sz="1400" dirty="0">
                <a:solidFill>
                  <a:schemeClr val="bg1"/>
                </a:solidFill>
              </a:rPr>
              <a:t>ziemniaka ścieramy na tarce, dodajemy startą surową cebulę oraz łyżkę śmietany. Całość mieszamy, dajemy do miski i trzymamy w tym stopy - wystarczy 10 minut, by maseczka doskonale nawilżyła </a:t>
            </a:r>
            <a:r>
              <a:rPr lang="pl-PL" sz="1400" dirty="0" smtClean="0">
                <a:solidFill>
                  <a:schemeClr val="bg1"/>
                </a:solidFill>
              </a:rPr>
              <a:t>stopy.</a:t>
            </a:r>
            <a:endParaRPr lang="pl-PL" sz="1400" dirty="0">
              <a:solidFill>
                <a:schemeClr val="bg1"/>
              </a:solidFill>
            </a:endParaRPr>
          </a:p>
          <a:p>
            <a:pPr lvl="0"/>
            <a:r>
              <a:rPr lang="pl-PL" sz="1400" b="1" dirty="0" smtClean="0">
                <a:solidFill>
                  <a:schemeClr val="bg1"/>
                </a:solidFill>
              </a:rPr>
              <a:t>Na </a:t>
            </a:r>
            <a:r>
              <a:rPr lang="pl-PL" sz="1400" b="1" dirty="0">
                <a:solidFill>
                  <a:schemeClr val="bg1"/>
                </a:solidFill>
              </a:rPr>
              <a:t>cerę łojotokową</a:t>
            </a:r>
            <a:r>
              <a:rPr lang="pl-PL" sz="1400" dirty="0">
                <a:solidFill>
                  <a:schemeClr val="bg1"/>
                </a:solidFill>
              </a:rPr>
              <a:t> - ugotowany obrany ziemniak rozgniatamy na papkę, dodajemy jedną łyżkę kefiru lub zsiadłego mleka. Wszystko mieszamy, nakładamy na twarz na 20 minut. Maseczka matuje </a:t>
            </a:r>
            <a:r>
              <a:rPr lang="pl-PL" sz="1400" dirty="0" smtClean="0">
                <a:solidFill>
                  <a:schemeClr val="bg1"/>
                </a:solidFill>
              </a:rPr>
              <a:t>cerę.</a:t>
            </a:r>
            <a:endParaRPr lang="pl-PL" sz="1400" dirty="0">
              <a:solidFill>
                <a:schemeClr val="bg1"/>
              </a:solidFill>
            </a:endParaRPr>
          </a:p>
          <a:p>
            <a:r>
              <a:rPr lang="pl-PL" sz="1400" b="1" dirty="0">
                <a:solidFill>
                  <a:schemeClr val="bg1"/>
                </a:solidFill>
              </a:rPr>
              <a:t>Na rwę kulszową</a:t>
            </a:r>
            <a:r>
              <a:rPr lang="pl-PL" sz="1400" dirty="0">
                <a:solidFill>
                  <a:schemeClr val="bg1"/>
                </a:solidFill>
              </a:rPr>
              <a:t> - ziemniaki gotujemy w całości z łupinami, po ugotowaniu rozgniatamy na papkę i wkładamy do lnianego woreczka, a następnie obkładamy bolące miejsce i przykrywamy kocem. Trzymamy, aż wystygnie. Kurację prowadzimy przez siedem </a:t>
            </a:r>
            <a:r>
              <a:rPr lang="pl-PL" sz="1400" dirty="0" smtClean="0">
                <a:solidFill>
                  <a:schemeClr val="bg1"/>
                </a:solidFill>
              </a:rPr>
              <a:t>dni.</a:t>
            </a:r>
            <a:r>
              <a:rPr lang="pl-PL" sz="1400" dirty="0"/>
              <a:t> </a:t>
            </a:r>
            <a:endParaRPr lang="pl-PL" sz="1400" dirty="0" smtClean="0"/>
          </a:p>
          <a:p>
            <a:endParaRPr lang="pl-PL" sz="1400" dirty="0"/>
          </a:p>
          <a:p>
            <a:r>
              <a:rPr lang="pl-PL" sz="1200" b="1" dirty="0">
                <a:solidFill>
                  <a:schemeClr val="bg1"/>
                </a:solidFill>
              </a:rPr>
              <a:t>P</a:t>
            </a:r>
            <a:r>
              <a:rPr lang="pl-PL" sz="1200" b="1" dirty="0" smtClean="0">
                <a:solidFill>
                  <a:schemeClr val="bg1"/>
                </a:solidFill>
              </a:rPr>
              <a:t>orady </a:t>
            </a:r>
            <a:r>
              <a:rPr lang="pl-PL" sz="1200" b="1" dirty="0">
                <a:solidFill>
                  <a:schemeClr val="bg1"/>
                </a:solidFill>
              </a:rPr>
              <a:t>pochodzą z bloga </a:t>
            </a:r>
            <a:r>
              <a:rPr lang="pl-PL" sz="1200" b="1" dirty="0">
                <a:solidFill>
                  <a:schemeClr val="bg1"/>
                </a:solidFill>
                <a:hlinkClick r:id="rId2"/>
              </a:rPr>
              <a:t>zbiorporad.blog.pl</a:t>
            </a:r>
            <a:r>
              <a:rPr lang="pl-PL" sz="1200" b="1" dirty="0">
                <a:solidFill>
                  <a:schemeClr val="bg1"/>
                </a:solidFill>
              </a:rPr>
              <a:t>.</a:t>
            </a:r>
          </a:p>
          <a:p>
            <a:pPr lvl="0"/>
            <a:endParaRPr lang="pl-PL" sz="1400" dirty="0" smtClean="0">
              <a:solidFill>
                <a:schemeClr val="bg1"/>
              </a:solidFill>
            </a:endParaRPr>
          </a:p>
          <a:p>
            <a:pPr lvl="0"/>
            <a:endParaRPr lang="pl-PL" sz="1400" dirty="0">
              <a:solidFill>
                <a:schemeClr val="bg1"/>
              </a:solidFill>
            </a:endParaRPr>
          </a:p>
          <a:p>
            <a:pPr lvl="0"/>
            <a:endParaRPr lang="pl-PL" sz="1400" dirty="0">
              <a:solidFill>
                <a:schemeClr val="bg1"/>
              </a:solidFill>
            </a:endParaRPr>
          </a:p>
          <a:p>
            <a:pPr algn="just"/>
            <a:endParaRPr lang="pl-PL" sz="1400" b="1" dirty="0">
              <a:solidFill>
                <a:schemeClr val="bg1"/>
              </a:solidFill>
            </a:endParaRPr>
          </a:p>
          <a:p>
            <a:pPr algn="just"/>
            <a:endParaRPr lang="pl-PL" sz="1400" b="1" dirty="0">
              <a:solidFill>
                <a:schemeClr val="bg1"/>
              </a:solidFill>
            </a:endParaRPr>
          </a:p>
        </p:txBody>
      </p:sp>
      <p:pic>
        <p:nvPicPr>
          <p:cNvPr id="3" name="Symbol zastępczy obrazu 2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2" b="369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40585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879649" y="685800"/>
            <a:ext cx="5862963" cy="1371600"/>
          </a:xfrm>
        </p:spPr>
        <p:txBody>
          <a:bodyPr/>
          <a:lstStyle/>
          <a:p>
            <a:r>
              <a:rPr lang="pl-PL" b="1" dirty="0">
                <a:solidFill>
                  <a:schemeClr val="bg1"/>
                </a:solidFill>
              </a:rPr>
              <a:t>Inne nazwy ziemniaków</a:t>
            </a:r>
            <a:r>
              <a:rPr lang="pl-PL" b="1" dirty="0"/>
              <a:t/>
            </a:r>
            <a:br>
              <a:rPr lang="pl-PL" b="1" dirty="0"/>
            </a:br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09" y="1476426"/>
            <a:ext cx="3771379" cy="2509333"/>
          </a:xfrm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760007" y="2209799"/>
            <a:ext cx="5982605" cy="2091267"/>
          </a:xfrm>
        </p:spPr>
        <p:txBody>
          <a:bodyPr>
            <a:noAutofit/>
          </a:bodyPr>
          <a:lstStyle/>
          <a:p>
            <a:r>
              <a:rPr lang="pl-PL" b="1" dirty="0" err="1">
                <a:solidFill>
                  <a:schemeClr val="bg1"/>
                </a:solidFill>
              </a:rPr>
              <a:t>barabola</a:t>
            </a:r>
            <a:r>
              <a:rPr lang="pl-PL" sz="1400" b="1" dirty="0">
                <a:solidFill>
                  <a:schemeClr val="bg1"/>
                </a:solidFill>
              </a:rPr>
              <a:t> – gwara kresowa – Lwów</a:t>
            </a:r>
          </a:p>
          <a:p>
            <a:r>
              <a:rPr lang="pl-PL" b="1" dirty="0" err="1">
                <a:solidFill>
                  <a:schemeClr val="bg1"/>
                </a:solidFill>
              </a:rPr>
              <a:t>kompera</a:t>
            </a:r>
            <a:r>
              <a:rPr lang="pl-PL" sz="1400" b="1" dirty="0">
                <a:solidFill>
                  <a:schemeClr val="bg1"/>
                </a:solidFill>
              </a:rPr>
              <a:t> – język </a:t>
            </a:r>
            <a:r>
              <a:rPr lang="pl-PL" sz="1400" b="1" dirty="0" smtClean="0">
                <a:solidFill>
                  <a:schemeClr val="bg1"/>
                </a:solidFill>
              </a:rPr>
              <a:t>łemkowski</a:t>
            </a:r>
            <a:endParaRPr lang="pl-PL" sz="1400" b="1" dirty="0">
              <a:solidFill>
                <a:schemeClr val="bg1"/>
              </a:solidFill>
            </a:endParaRPr>
          </a:p>
          <a:p>
            <a:r>
              <a:rPr lang="pl-PL" b="1" dirty="0">
                <a:solidFill>
                  <a:schemeClr val="bg1"/>
                </a:solidFill>
              </a:rPr>
              <a:t>kartofel </a:t>
            </a:r>
            <a:r>
              <a:rPr lang="pl-PL" sz="1400" b="1" dirty="0">
                <a:solidFill>
                  <a:schemeClr val="bg1"/>
                </a:solidFill>
              </a:rPr>
              <a:t>(z niem. </a:t>
            </a:r>
            <a:r>
              <a:rPr lang="pl-PL" sz="1400" b="1" i="1" dirty="0" err="1">
                <a:solidFill>
                  <a:schemeClr val="bg1"/>
                </a:solidFill>
              </a:rPr>
              <a:t>Kartoffel</a:t>
            </a:r>
            <a:r>
              <a:rPr lang="pl-PL" sz="1400" b="1" dirty="0">
                <a:solidFill>
                  <a:schemeClr val="bg1"/>
                </a:solidFill>
              </a:rPr>
              <a:t>) – zwłaszcza </a:t>
            </a:r>
            <a:r>
              <a:rPr lang="pl-PL" sz="1400" b="1" dirty="0" err="1">
                <a:solidFill>
                  <a:schemeClr val="bg1"/>
                </a:solidFill>
              </a:rPr>
              <a:t>etnolekt</a:t>
            </a:r>
            <a:r>
              <a:rPr lang="pl-PL" sz="1400" b="1" dirty="0">
                <a:solidFill>
                  <a:schemeClr val="bg1"/>
                </a:solidFill>
              </a:rPr>
              <a:t> śląski, ale także w całym kraju</a:t>
            </a:r>
          </a:p>
          <a:p>
            <a:r>
              <a:rPr lang="pl-PL" b="1" dirty="0" smtClean="0">
                <a:solidFill>
                  <a:schemeClr val="bg1"/>
                </a:solidFill>
              </a:rPr>
              <a:t>pyra </a:t>
            </a:r>
            <a:r>
              <a:rPr lang="pl-PL" sz="1400" b="1" dirty="0" smtClean="0">
                <a:solidFill>
                  <a:schemeClr val="bg1"/>
                </a:solidFill>
              </a:rPr>
              <a:t>– </a:t>
            </a:r>
            <a:r>
              <a:rPr lang="pl-PL" sz="1400" b="1" dirty="0">
                <a:solidFill>
                  <a:schemeClr val="bg1"/>
                </a:solidFill>
              </a:rPr>
              <a:t>gwara </a:t>
            </a:r>
            <a:r>
              <a:rPr lang="pl-PL" sz="1400" b="1" dirty="0" smtClean="0">
                <a:solidFill>
                  <a:schemeClr val="bg1"/>
                </a:solidFill>
              </a:rPr>
              <a:t>poznańska</a:t>
            </a:r>
            <a:endParaRPr lang="pl-PL" sz="1400" b="1" dirty="0">
              <a:solidFill>
                <a:schemeClr val="bg1"/>
              </a:solidFill>
            </a:endParaRPr>
          </a:p>
          <a:p>
            <a:r>
              <a:rPr lang="pl-PL" b="1" dirty="0" smtClean="0">
                <a:solidFill>
                  <a:schemeClr val="bg1"/>
                </a:solidFill>
              </a:rPr>
              <a:t>grula</a:t>
            </a:r>
            <a:r>
              <a:rPr lang="pl-PL" sz="1400" b="1" dirty="0" smtClean="0">
                <a:solidFill>
                  <a:schemeClr val="bg1"/>
                </a:solidFill>
              </a:rPr>
              <a:t> </a:t>
            </a:r>
            <a:r>
              <a:rPr lang="pl-PL" sz="1400" b="1" dirty="0">
                <a:solidFill>
                  <a:schemeClr val="bg1"/>
                </a:solidFill>
              </a:rPr>
              <a:t>– gwara góralska (wschodnie Podhale)</a:t>
            </a:r>
          </a:p>
          <a:p>
            <a:r>
              <a:rPr lang="pl-PL" b="1" dirty="0">
                <a:solidFill>
                  <a:schemeClr val="bg1"/>
                </a:solidFill>
              </a:rPr>
              <a:t>bulwa </a:t>
            </a:r>
            <a:r>
              <a:rPr lang="pl-PL" sz="1400" b="1" dirty="0">
                <a:solidFill>
                  <a:schemeClr val="bg1"/>
                </a:solidFill>
              </a:rPr>
              <a:t>– język </a:t>
            </a:r>
            <a:r>
              <a:rPr lang="pl-PL" sz="1400" b="1" dirty="0" smtClean="0">
                <a:solidFill>
                  <a:schemeClr val="bg1"/>
                </a:solidFill>
              </a:rPr>
              <a:t>kaszubski</a:t>
            </a:r>
            <a:endParaRPr lang="pl-PL" sz="1400" b="1" dirty="0">
              <a:solidFill>
                <a:schemeClr val="bg1"/>
              </a:solidFill>
            </a:endParaRPr>
          </a:p>
          <a:p>
            <a:r>
              <a:rPr lang="pl-PL" b="1" dirty="0">
                <a:solidFill>
                  <a:schemeClr val="bg1"/>
                </a:solidFill>
              </a:rPr>
              <a:t>perka</a:t>
            </a:r>
            <a:r>
              <a:rPr lang="pl-PL" sz="1400" b="1" dirty="0">
                <a:solidFill>
                  <a:schemeClr val="bg1"/>
                </a:solidFill>
              </a:rPr>
              <a:t> (dawniej) od </a:t>
            </a:r>
            <a:r>
              <a:rPr lang="pl-PL" sz="1400" b="1" dirty="0" smtClean="0">
                <a:solidFill>
                  <a:schemeClr val="bg1"/>
                </a:solidFill>
              </a:rPr>
              <a:t>Peru</a:t>
            </a:r>
            <a:endParaRPr lang="pl-PL" sz="1400" b="1" dirty="0">
              <a:solidFill>
                <a:schemeClr val="bg1"/>
              </a:solidFill>
            </a:endParaRPr>
          </a:p>
          <a:p>
            <a:r>
              <a:rPr lang="pl-PL" b="1" dirty="0">
                <a:solidFill>
                  <a:schemeClr val="bg1"/>
                </a:solidFill>
              </a:rPr>
              <a:t>rzepa </a:t>
            </a:r>
            <a:r>
              <a:rPr lang="pl-PL" sz="1400" b="1" dirty="0">
                <a:solidFill>
                  <a:schemeClr val="bg1"/>
                </a:solidFill>
              </a:rPr>
              <a:t>– Orawa, zachodnie Podhale</a:t>
            </a:r>
          </a:p>
          <a:p>
            <a:r>
              <a:rPr lang="pl-PL" b="1" dirty="0" err="1">
                <a:solidFill>
                  <a:schemeClr val="bg1"/>
                </a:solidFill>
              </a:rPr>
              <a:t>swapka</a:t>
            </a:r>
            <a:r>
              <a:rPr lang="pl-PL" b="1" dirty="0">
                <a:solidFill>
                  <a:schemeClr val="bg1"/>
                </a:solidFill>
              </a:rPr>
              <a:t> </a:t>
            </a:r>
            <a:r>
              <a:rPr lang="pl-PL" sz="1400" b="1" dirty="0">
                <a:solidFill>
                  <a:schemeClr val="bg1"/>
                </a:solidFill>
              </a:rPr>
              <a:t>– Orawa</a:t>
            </a:r>
          </a:p>
          <a:p>
            <a:endParaRPr lang="pl-PL" sz="1400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567" y="3823388"/>
            <a:ext cx="3290609" cy="219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2921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fallOver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1800" b="1" dirty="0">
                <a:solidFill>
                  <a:schemeClr val="bg1"/>
                </a:solidFill>
              </a:rPr>
              <a:t>W październiku 1995 ziemniak stał się pierwszą rośliną hodowaną w kosmosie!</a:t>
            </a:r>
            <a:endParaRPr lang="pl-PL" sz="1800" dirty="0">
              <a:solidFill>
                <a:schemeClr val="bg1"/>
              </a:solidFill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b="1" dirty="0" smtClean="0">
                <a:solidFill>
                  <a:schemeClr val="bg1"/>
                </a:solidFill>
              </a:rPr>
              <a:t>NASA</a:t>
            </a:r>
            <a:r>
              <a:rPr lang="pl-PL" dirty="0">
                <a:solidFill>
                  <a:schemeClr val="bg1"/>
                </a:solidFill>
              </a:rPr>
              <a:t> chce wykorzystać właściwości ziemniaka w rozwoju super pożywnego i uniwersalne pożywienia dla astronautów podczas długich podróży kosmicznych</a:t>
            </a:r>
            <a:r>
              <a:rPr lang="pl-PL" b="1" dirty="0">
                <a:solidFill>
                  <a:schemeClr val="bg1"/>
                </a:solidFill>
              </a:rPr>
              <a:t>.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9" name="Symbol zastępczy obrazu 8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54" b="635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257097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fallOver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675118" y="2413338"/>
            <a:ext cx="846888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endParaRPr lang="pl-PL" sz="1200" b="1" dirty="0" smtClean="0">
              <a:solidFill>
                <a:schemeClr val="bg1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pl-PL" sz="1200" b="1" dirty="0">
              <a:solidFill>
                <a:schemeClr val="bg1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pl-PL" sz="1200" b="1" dirty="0" smtClean="0">
              <a:solidFill>
                <a:schemeClr val="bg1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pl-PL" sz="1200" b="1" dirty="0" smtClean="0">
              <a:solidFill>
                <a:schemeClr val="bg1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pl-PL" sz="1200" b="1" dirty="0">
              <a:solidFill>
                <a:schemeClr val="bg1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pl-PL" sz="1200" b="1" dirty="0" smtClean="0">
              <a:solidFill>
                <a:schemeClr val="bg1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pl-PL" sz="1200" b="1" dirty="0">
              <a:solidFill>
                <a:schemeClr val="bg1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pl-PL" sz="1200" b="1" dirty="0" smtClean="0">
              <a:solidFill>
                <a:schemeClr val="bg1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pl-PL" sz="1200" b="1" dirty="0">
              <a:solidFill>
                <a:schemeClr val="bg1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pl-PL" sz="1200" b="1" dirty="0" smtClean="0">
              <a:solidFill>
                <a:schemeClr val="bg1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pl-PL" sz="1200" b="1" dirty="0">
              <a:solidFill>
                <a:schemeClr val="bg1"/>
              </a:solidFill>
            </a:endParaRPr>
          </a:p>
          <a:p>
            <a:endParaRPr lang="pl-PL" sz="1200" b="1" dirty="0" smtClean="0">
              <a:solidFill>
                <a:schemeClr val="bg1"/>
              </a:solidFill>
            </a:endParaRPr>
          </a:p>
          <a:p>
            <a:endParaRPr lang="pl-PL" sz="1050" b="1" dirty="0" smtClean="0">
              <a:solidFill>
                <a:schemeClr val="bg1"/>
              </a:solidFill>
            </a:endParaRPr>
          </a:p>
          <a:p>
            <a:r>
              <a:rPr lang="pl-PL" sz="1050" b="1" dirty="0" smtClean="0">
                <a:solidFill>
                  <a:schemeClr val="bg1"/>
                </a:solidFill>
              </a:rPr>
              <a:t>W prezentacji wykorzystano zdjęcia pochodzące z następujących stron www.: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pl-PL" sz="1050" b="1" dirty="0">
              <a:solidFill>
                <a:schemeClr val="bg1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l-PL" sz="1050" dirty="0" smtClean="0">
                <a:solidFill>
                  <a:schemeClr val="bg1"/>
                </a:solidFill>
                <a:hlinkClick r:id="rId2"/>
              </a:rPr>
              <a:t>https</a:t>
            </a:r>
            <a:r>
              <a:rPr lang="pl-PL" sz="1050" dirty="0">
                <a:solidFill>
                  <a:schemeClr val="bg1"/>
                </a:solidFill>
                <a:hlinkClick r:id="rId2"/>
              </a:rPr>
              <a:t>://pixabay.com/pl/</a:t>
            </a:r>
            <a:endParaRPr lang="pl-PL" sz="1050" dirty="0">
              <a:solidFill>
                <a:schemeClr val="bg1"/>
              </a:solidFill>
            </a:endParaRPr>
          </a:p>
          <a:p>
            <a:endParaRPr lang="pl-PL" sz="1050" dirty="0">
              <a:solidFill>
                <a:schemeClr val="bg1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l-PL" sz="1050" dirty="0" smtClean="0">
                <a:solidFill>
                  <a:schemeClr val="bg1"/>
                </a:solidFill>
              </a:rPr>
              <a:t>https</a:t>
            </a:r>
            <a:r>
              <a:rPr lang="pl-PL" sz="1050" dirty="0">
                <a:solidFill>
                  <a:schemeClr val="bg1"/>
                </a:solidFill>
              </a:rPr>
              <a:t>://www.google.pl/search?q=august+II&amp;tbm=isch&amp;source=iu&amp;ictx=1&amp;fir=a45SE_yHKcbt3M%253A%252CKg074WY1vjTI7M%252C%252Fm%252F01ktmq&amp;vet=1&amp;usg=AI4_-</a:t>
            </a:r>
            <a:r>
              <a:rPr lang="pl-PL" sz="1050" dirty="0" smtClean="0">
                <a:solidFill>
                  <a:schemeClr val="bg1"/>
                </a:solidFill>
              </a:rPr>
              <a:t>kRPIm71qrAxbjahE3HXJAV78DSomA&amp;sa=X&amp;ved=2ahUKEwi3gLfC0oPjAhXKLlAKHaSvB7UQ_B0wEHoECAgQAw#imgrc=a45SE_yHKcbt3M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l-PL" sz="1050" dirty="0">
                <a:solidFill>
                  <a:schemeClr val="bg1"/>
                </a:solidFill>
                <a:hlinkClick r:id="rId3"/>
              </a:rPr>
              <a:t>https://pl.wikipedia.org/wiki/Wojna_o_sukcesj%C4%99_bawarsk%C4%85#/</a:t>
            </a:r>
            <a:r>
              <a:rPr lang="pl-PL" sz="1050" dirty="0" smtClean="0">
                <a:solidFill>
                  <a:schemeClr val="bg1"/>
                </a:solidFill>
                <a:hlinkClick r:id="rId3"/>
              </a:rPr>
              <a:t>media/Plik:Friedrich_der_Grosse_und_der_Feldscher.jpg</a:t>
            </a:r>
            <a:endParaRPr lang="pl-PL" sz="1050" dirty="0" smtClean="0">
              <a:solidFill>
                <a:schemeClr val="bg1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l-PL" sz="1050" dirty="0">
                <a:solidFill>
                  <a:schemeClr val="bg1"/>
                </a:solidFill>
                <a:hlinkClick r:id="rId4"/>
              </a:rPr>
              <a:t>https://unsplash.com/</a:t>
            </a:r>
            <a:endParaRPr lang="pl-PL" sz="1050" dirty="0">
              <a:solidFill>
                <a:schemeClr val="bg1"/>
              </a:solidFill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64" y="239430"/>
            <a:ext cx="3299225" cy="2173908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133" y="2498796"/>
            <a:ext cx="3167515" cy="1889901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648" y="140798"/>
            <a:ext cx="3223095" cy="2161445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130" y="654223"/>
            <a:ext cx="3594528" cy="2106068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857" y="2216785"/>
            <a:ext cx="3282646" cy="1915023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5196" y="2973355"/>
            <a:ext cx="2941789" cy="1655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536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6941" y="4487332"/>
            <a:ext cx="8878532" cy="1507067"/>
          </a:xfrm>
        </p:spPr>
        <p:txBody>
          <a:bodyPr>
            <a:normAutofit/>
          </a:bodyPr>
          <a:lstStyle/>
          <a:p>
            <a:pPr algn="r"/>
            <a:r>
              <a:rPr lang="pl-PL" sz="2800" b="1" dirty="0" smtClean="0">
                <a:solidFill>
                  <a:schemeClr val="bg1"/>
                </a:solidFill>
              </a:rPr>
              <a:t>Dziękuję za uwagę.</a:t>
            </a:r>
            <a:endParaRPr lang="pl-PL" sz="2800" b="1" dirty="0">
              <a:solidFill>
                <a:schemeClr val="bg1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63" y="2924940"/>
            <a:ext cx="4390801" cy="156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258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102104" y="10486481"/>
            <a:ext cx="4999807" cy="822666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1800" b="1" dirty="0">
                <a:solidFill>
                  <a:schemeClr val="bg1"/>
                </a:solidFill>
              </a:rPr>
              <a:t>Początkowo ziemniak był uprawiany tylko w ogrodach klasztornych, królewskich i arystokratycznych jako egzotyczna </a:t>
            </a:r>
            <a:r>
              <a:rPr lang="pl-PL" sz="1800" b="1" dirty="0">
                <a:solidFill>
                  <a:srgbClr val="FFFF00"/>
                </a:solidFill>
              </a:rPr>
              <a:t>roślina ozdobna </a:t>
            </a:r>
            <a:r>
              <a:rPr lang="pl-PL" sz="1800" b="1" dirty="0">
                <a:solidFill>
                  <a:schemeClr val="bg1"/>
                </a:solidFill>
              </a:rPr>
              <a:t>ze względu na</a:t>
            </a:r>
            <a:r>
              <a:rPr lang="pl-PL" sz="1800" b="1" dirty="0">
                <a:solidFill>
                  <a:srgbClr val="FF0000"/>
                </a:solidFill>
              </a:rPr>
              <a:t> </a:t>
            </a:r>
            <a:r>
              <a:rPr lang="pl-PL" sz="1800" b="1" dirty="0">
                <a:solidFill>
                  <a:srgbClr val="FFFF00"/>
                </a:solidFill>
              </a:rPr>
              <a:t>piękny wygląd kwiatów</a:t>
            </a:r>
            <a:r>
              <a:rPr lang="pl-PL" sz="1800" b="1" dirty="0">
                <a:solidFill>
                  <a:schemeClr val="bg1"/>
                </a:solidFill>
              </a:rPr>
              <a:t>, </a:t>
            </a:r>
            <a:r>
              <a:rPr lang="pl-PL" sz="1800" b="1" dirty="0" smtClean="0">
                <a:solidFill>
                  <a:schemeClr val="bg1"/>
                </a:solidFill>
              </a:rPr>
              <a:t>a </a:t>
            </a:r>
            <a:r>
              <a:rPr lang="pl-PL" sz="1800" b="1" dirty="0">
                <a:solidFill>
                  <a:schemeClr val="bg1"/>
                </a:solidFill>
              </a:rPr>
              <a:t>także jako </a:t>
            </a:r>
            <a:r>
              <a:rPr lang="pl-PL" sz="1800" b="1" dirty="0">
                <a:solidFill>
                  <a:srgbClr val="FFFF00"/>
                </a:solidFill>
              </a:rPr>
              <a:t>roślina lecznicza</a:t>
            </a:r>
            <a:r>
              <a:rPr lang="pl-PL" sz="1800" b="1" dirty="0">
                <a:solidFill>
                  <a:schemeClr val="bg1"/>
                </a:solidFill>
              </a:rPr>
              <a:t>. Ważną rolę w rozpowszechnianiu ziemniaka w Europie odegrali misjonarze i zakonnicy. To wraz z nimi przybyła pierwsza wiedza o możliwościach wykorzystania ziemniaka w kuchni i w medycynie. Misjonarze są autorami powiedzenia, że nie złoto ani diamenty Nowego </a:t>
            </a:r>
            <a:r>
              <a:rPr lang="pl-PL" sz="1800" b="1" dirty="0" smtClean="0">
                <a:solidFill>
                  <a:schemeClr val="bg1"/>
                </a:solidFill>
              </a:rPr>
              <a:t>Świata </a:t>
            </a:r>
            <a:r>
              <a:rPr lang="pl-PL" sz="1800" b="1" dirty="0">
                <a:solidFill>
                  <a:schemeClr val="bg1"/>
                </a:solidFill>
              </a:rPr>
              <a:t>przysporzyły ludzkości bogactwa, ale właśnie ziemniaki. Wyjście ziemniaka z ogrodów okazało się jednak dość trudne. Jego upowszechnienie w uprawie było powolne. Na przeszkodzie stała ówczesna struktura upraw rolnych, która nie znała ziemniaków, a przede wszystkim niezbyt dobry gorzkawy smak ówcześnie pozyskiwanych bulw, które jeszcze trzeba było gotować, bo na surowo nie dały się zjeść. W niektórych </a:t>
            </a:r>
            <a:r>
              <a:rPr lang="pl-PL" sz="1800" b="1" dirty="0" smtClean="0">
                <a:solidFill>
                  <a:schemeClr val="bg1"/>
                </a:solidFill>
              </a:rPr>
              <a:t>krajach, </a:t>
            </a:r>
            <a:r>
              <a:rPr lang="pl-PL" sz="1800" b="1" dirty="0">
                <a:solidFill>
                  <a:schemeClr val="bg1"/>
                </a:solidFill>
              </a:rPr>
              <a:t>ze względów </a:t>
            </a:r>
            <a:r>
              <a:rPr lang="pl-PL" sz="1800" b="1" dirty="0" smtClean="0">
                <a:solidFill>
                  <a:schemeClr val="bg1"/>
                </a:solidFill>
              </a:rPr>
              <a:t>religijnych, </a:t>
            </a:r>
            <a:r>
              <a:rPr lang="pl-PL" sz="1800" b="1" dirty="0">
                <a:solidFill>
                  <a:schemeClr val="bg1"/>
                </a:solidFill>
              </a:rPr>
              <a:t>nazywano ziemniaki </a:t>
            </a:r>
            <a:r>
              <a:rPr lang="pl-PL" sz="1800" b="1" dirty="0">
                <a:solidFill>
                  <a:srgbClr val="FFFF00"/>
                </a:solidFill>
              </a:rPr>
              <a:t>„diabelskimi jabłkami</a:t>
            </a:r>
            <a:r>
              <a:rPr lang="pl-PL" sz="1800" b="1" dirty="0" smtClean="0">
                <a:solidFill>
                  <a:srgbClr val="FFFF00"/>
                </a:solidFill>
              </a:rPr>
              <a:t>”, </a:t>
            </a:r>
            <a:r>
              <a:rPr lang="pl-PL" sz="1800" b="1" dirty="0" smtClean="0">
                <a:solidFill>
                  <a:schemeClr val="bg1"/>
                </a:solidFill>
              </a:rPr>
              <a:t>których </a:t>
            </a:r>
            <a:r>
              <a:rPr lang="pl-PL" sz="1800" b="1" dirty="0">
                <a:solidFill>
                  <a:schemeClr val="bg1"/>
                </a:solidFill>
              </a:rPr>
              <a:t>nie powinno się jadać, bo podejrzewano, że mają właściwości trujące</a:t>
            </a:r>
            <a:r>
              <a:rPr lang="pl-PL" sz="1800" b="1" dirty="0" smtClean="0">
                <a:solidFill>
                  <a:schemeClr val="bg1"/>
                </a:solidFill>
              </a:rPr>
              <a:t>.</a:t>
            </a:r>
          </a:p>
          <a:p>
            <a:pPr algn="just"/>
            <a:endParaRPr lang="pl-PL" sz="1800" dirty="0">
              <a:solidFill>
                <a:schemeClr val="bg1"/>
              </a:solidFill>
            </a:endParaRPr>
          </a:p>
        </p:txBody>
      </p:sp>
      <p:pic>
        <p:nvPicPr>
          <p:cNvPr id="1026" name="Picture 2" descr="Ziemniak, JesieniÄ, Charak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610" y="4680545"/>
            <a:ext cx="2318122" cy="1739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2" y="4680545"/>
            <a:ext cx="2999024" cy="1764791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007" y="4680545"/>
            <a:ext cx="3090832" cy="1739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815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>
            <a:noAutofit/>
          </a:bodyPr>
          <a:lstStyle/>
          <a:p>
            <a:r>
              <a:rPr lang="pl-PL" sz="2000" b="1" dirty="0">
                <a:solidFill>
                  <a:schemeClr val="bg1"/>
                </a:solidFill>
              </a:rPr>
              <a:t>Wielkim propagatorem ziemniaka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b="1" dirty="0" smtClean="0">
                <a:solidFill>
                  <a:schemeClr val="bg1"/>
                </a:solidFill>
              </a:rPr>
              <a:t>na </a:t>
            </a:r>
            <a:r>
              <a:rPr lang="pl-PL" b="1" dirty="0">
                <a:solidFill>
                  <a:schemeClr val="bg1"/>
                </a:solidFill>
              </a:rPr>
              <a:t>kontynencie europejskim był francuski </a:t>
            </a:r>
            <a:r>
              <a:rPr lang="pl-PL" b="1" dirty="0">
                <a:solidFill>
                  <a:srgbClr val="FFFF00"/>
                </a:solidFill>
              </a:rPr>
              <a:t>aptekarz </a:t>
            </a:r>
            <a:r>
              <a:rPr lang="pl-PL" b="1" dirty="0" err="1">
                <a:solidFill>
                  <a:srgbClr val="FFFF00"/>
                </a:solidFill>
              </a:rPr>
              <a:t>Antoine-Auguste</a:t>
            </a:r>
            <a:r>
              <a:rPr lang="pl-PL" b="1" dirty="0">
                <a:solidFill>
                  <a:srgbClr val="FFFF00"/>
                </a:solidFill>
              </a:rPr>
              <a:t> </a:t>
            </a:r>
            <a:r>
              <a:rPr lang="pl-PL" b="1" dirty="0" err="1">
                <a:solidFill>
                  <a:srgbClr val="FFFF00"/>
                </a:solidFill>
              </a:rPr>
              <a:t>Parmentier</a:t>
            </a:r>
            <a:r>
              <a:rPr lang="pl-PL" b="1" dirty="0">
                <a:solidFill>
                  <a:schemeClr val="bg1"/>
                </a:solidFill>
              </a:rPr>
              <a:t>, który przekonywał ludzi do spożywania ziemniaków i do ich odżywczych wartości. </a:t>
            </a:r>
            <a:endParaRPr lang="pl-PL" dirty="0"/>
          </a:p>
        </p:txBody>
      </p:sp>
      <p:pic>
        <p:nvPicPr>
          <p:cNvPr id="9" name="Symbol zastępczy obrazu 8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6" r="294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67242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>
            <a:noAutofit/>
          </a:bodyPr>
          <a:lstStyle/>
          <a:p>
            <a:r>
              <a:rPr lang="pl-PL" sz="2000" b="1" dirty="0">
                <a:solidFill>
                  <a:schemeClr val="bg1"/>
                </a:solidFill>
              </a:rPr>
              <a:t>Propagatorem ziemniaka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pl-PL" b="1" dirty="0" smtClean="0">
                <a:solidFill>
                  <a:schemeClr val="bg1"/>
                </a:solidFill>
              </a:rPr>
              <a:t>był </a:t>
            </a:r>
            <a:r>
              <a:rPr lang="pl-PL" b="1" dirty="0">
                <a:solidFill>
                  <a:schemeClr val="bg1"/>
                </a:solidFill>
              </a:rPr>
              <a:t>także król francuski </a:t>
            </a:r>
            <a:r>
              <a:rPr lang="pl-PL" b="1" dirty="0">
                <a:solidFill>
                  <a:srgbClr val="FFFF00"/>
                </a:solidFill>
              </a:rPr>
              <a:t>Ludwik XVI</a:t>
            </a:r>
            <a:r>
              <a:rPr lang="pl-PL" b="1" dirty="0">
                <a:solidFill>
                  <a:schemeClr val="bg1"/>
                </a:solidFill>
              </a:rPr>
              <a:t>, który nakazał grodzenie swych małych plantacji ziemniaków i ich umiejętne dozorowanie przez wojsko. Gdy świadomie przestawano ich pilnować, natychmiast wykradano plony bulw i dzięki temu szybciej się rozprzestrzeniała ich uprawa.</a:t>
            </a:r>
            <a:endParaRPr lang="pl-PL" dirty="0"/>
          </a:p>
        </p:txBody>
      </p:sp>
      <p:pic>
        <p:nvPicPr>
          <p:cNvPr id="7" name="Symbol zastępczy obrazu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8" r="1396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37558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b="1" dirty="0">
                <a:solidFill>
                  <a:schemeClr val="bg1"/>
                </a:solidFill>
              </a:rPr>
              <a:t>Inną metodę upowszechniania</a:t>
            </a:r>
            <a:endParaRPr lang="pl-PL" sz="2400" b="1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just"/>
            <a:r>
              <a:rPr lang="pl-PL" b="1" dirty="0" smtClean="0">
                <a:solidFill>
                  <a:schemeClr val="bg1"/>
                </a:solidFill>
              </a:rPr>
              <a:t>uprawy </a:t>
            </a:r>
            <a:r>
              <a:rPr lang="pl-PL" b="1" dirty="0">
                <a:solidFill>
                  <a:schemeClr val="bg1"/>
                </a:solidFill>
              </a:rPr>
              <a:t>ziemniaka przyjęto w Niemczech. W Prusach i na Śląsku wprowadzono bowiem dla rolników nakaz uprawy ziemniaka. Początkowo rolnicy niechętnie podchodzili do sadzenia ziemniaków, ale obowiązek przestrzegania prawa był silniejszy i ziemniak w konsekwencji zwyciężył. Niskie plony, konieczność przechowywania sadzeniaków i </a:t>
            </a:r>
            <a:r>
              <a:rPr lang="pl-PL" b="1" dirty="0" smtClean="0">
                <a:solidFill>
                  <a:schemeClr val="bg1"/>
                </a:solidFill>
              </a:rPr>
              <a:t>nienajlepszy </a:t>
            </a:r>
            <a:r>
              <a:rPr lang="pl-PL" b="1" dirty="0">
                <a:solidFill>
                  <a:schemeClr val="bg1"/>
                </a:solidFill>
              </a:rPr>
              <a:t>smak ówczesnych odmian, nie </a:t>
            </a:r>
            <a:r>
              <a:rPr lang="pl-PL" b="1" dirty="0" smtClean="0">
                <a:solidFill>
                  <a:schemeClr val="bg1"/>
                </a:solidFill>
              </a:rPr>
              <a:t>zachęcały jednak </a:t>
            </a:r>
            <a:r>
              <a:rPr lang="pl-PL" b="1" dirty="0">
                <a:solidFill>
                  <a:schemeClr val="bg1"/>
                </a:solidFill>
              </a:rPr>
              <a:t>do entuzjastycznego przyjmowania ziemniaków.</a:t>
            </a:r>
          </a:p>
          <a:p>
            <a:pPr algn="just"/>
            <a:endParaRPr lang="pl-PL" sz="2200" b="1" dirty="0"/>
          </a:p>
        </p:txBody>
      </p:sp>
      <p:pic>
        <p:nvPicPr>
          <p:cNvPr id="5" name="Symbol zastępczy obrazu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76" r="2607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59142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b="1" dirty="0">
                <a:solidFill>
                  <a:schemeClr val="bg1"/>
                </a:solidFill>
              </a:rPr>
              <a:t>Do Polski ziemniaki trafiły</a:t>
            </a:r>
            <a:endParaRPr lang="pl-PL" sz="2400" b="1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just"/>
            <a:r>
              <a:rPr lang="pl-PL" b="1" dirty="0" smtClean="0">
                <a:solidFill>
                  <a:srgbClr val="FFFF00"/>
                </a:solidFill>
              </a:rPr>
              <a:t>po </a:t>
            </a:r>
            <a:r>
              <a:rPr lang="pl-PL" b="1" dirty="0">
                <a:solidFill>
                  <a:srgbClr val="FFFF00"/>
                </a:solidFill>
              </a:rPr>
              <a:t>zwycięstwie Jana III Sobieskiego pod Wiedniem</a:t>
            </a:r>
            <a:r>
              <a:rPr lang="pl-PL" b="1" dirty="0">
                <a:solidFill>
                  <a:schemeClr val="bg1"/>
                </a:solidFill>
              </a:rPr>
              <a:t>. Początkowo uprawiano je jako roślinę ozdobną w ogrodach królewskich. Gdy rozpoczęto podawanie potraw ziemniaczanych w Wilanowie, nie wzbudziły one entuzjazmu. Chociaż niektórzy już wtedy dorobili się na nich wielkiej fortuny. Na wsiach także patrzono z nieufnością na ziemniaki. Początkowo przegrywały one z kaszami i chlebem.</a:t>
            </a:r>
            <a:endParaRPr lang="pl-PL" sz="2200" b="1" dirty="0">
              <a:solidFill>
                <a:schemeClr val="bg1"/>
              </a:solidFill>
            </a:endParaRPr>
          </a:p>
        </p:txBody>
      </p:sp>
      <p:pic>
        <p:nvPicPr>
          <p:cNvPr id="5" name="Symbol zastępczy obrazu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3" r="271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84260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b="1" dirty="0">
                <a:solidFill>
                  <a:schemeClr val="bg1"/>
                </a:solidFill>
              </a:rPr>
              <a:t>Dopiero za panowania</a:t>
            </a:r>
            <a:endParaRPr lang="pl-PL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just"/>
            <a:r>
              <a:rPr lang="pl-PL" b="1" dirty="0" smtClean="0">
                <a:solidFill>
                  <a:srgbClr val="FFFF00"/>
                </a:solidFill>
              </a:rPr>
              <a:t>Augusta </a:t>
            </a:r>
            <a:r>
              <a:rPr lang="pl-PL" b="1" dirty="0">
                <a:solidFill>
                  <a:srgbClr val="FFFF00"/>
                </a:solidFill>
              </a:rPr>
              <a:t>II </a:t>
            </a:r>
            <a:r>
              <a:rPr lang="pl-PL" b="1" dirty="0">
                <a:solidFill>
                  <a:schemeClr val="bg1"/>
                </a:solidFill>
              </a:rPr>
              <a:t>ziemniaki zdobyły większe uznanie wśród konsumentów i popularność wśród rolników.</a:t>
            </a:r>
          </a:p>
          <a:p>
            <a:pPr algn="just"/>
            <a:endParaRPr lang="pl-PL" sz="2200" b="1" dirty="0">
              <a:solidFill>
                <a:schemeClr val="bg1"/>
              </a:solidFill>
            </a:endParaRPr>
          </a:p>
        </p:txBody>
      </p:sp>
      <p:pic>
        <p:nvPicPr>
          <p:cNvPr id="6" name="Symbol zastępczy obrazu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2" r="1407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75111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1600" b="1" dirty="0">
                <a:solidFill>
                  <a:schemeClr val="bg1"/>
                </a:solidFill>
              </a:rPr>
              <a:t> </a:t>
            </a:r>
            <a:r>
              <a:rPr lang="pl-PL" sz="1600" dirty="0">
                <a:solidFill>
                  <a:schemeClr val="bg1"/>
                </a:solidFill>
              </a:rPr>
              <a:t/>
            </a:r>
            <a:br>
              <a:rPr lang="pl-PL" sz="1600" dirty="0">
                <a:solidFill>
                  <a:schemeClr val="bg1"/>
                </a:solidFill>
              </a:rPr>
            </a:br>
            <a:r>
              <a:rPr lang="pl-PL" sz="1800" b="1" dirty="0">
                <a:solidFill>
                  <a:schemeClr val="bg1"/>
                </a:solidFill>
              </a:rPr>
              <a:t>Ziemniaczana wojna</a:t>
            </a:r>
            <a:r>
              <a:rPr lang="pl-PL" sz="1600" dirty="0">
                <a:solidFill>
                  <a:schemeClr val="bg1"/>
                </a:solidFill>
              </a:rPr>
              <a:t/>
            </a:r>
            <a:br>
              <a:rPr lang="pl-PL" sz="1600" dirty="0">
                <a:solidFill>
                  <a:schemeClr val="bg1"/>
                </a:solidFill>
              </a:rPr>
            </a:br>
            <a:r>
              <a:rPr lang="pl-PL" sz="1600" dirty="0">
                <a:solidFill>
                  <a:schemeClr val="bg1"/>
                </a:solidFill>
              </a:rPr>
              <a:t/>
            </a:r>
            <a:br>
              <a:rPr lang="pl-PL" sz="1600" dirty="0">
                <a:solidFill>
                  <a:schemeClr val="bg1"/>
                </a:solidFill>
              </a:rPr>
            </a:br>
            <a:endParaRPr lang="pl-PL" sz="1600" dirty="0">
              <a:solidFill>
                <a:schemeClr val="bg1"/>
              </a:solidFill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722812" y="2315910"/>
            <a:ext cx="6021388" cy="4127619"/>
          </a:xfrm>
        </p:spPr>
        <p:txBody>
          <a:bodyPr>
            <a:normAutofit/>
          </a:bodyPr>
          <a:lstStyle/>
          <a:p>
            <a:pPr algn="just"/>
            <a:endParaRPr lang="pl-PL" sz="1500" b="1" dirty="0" smtClean="0">
              <a:solidFill>
                <a:schemeClr val="bg1"/>
              </a:solidFill>
            </a:endParaRPr>
          </a:p>
          <a:p>
            <a:pPr algn="just"/>
            <a:r>
              <a:rPr lang="pl-PL" b="1" dirty="0" smtClean="0">
                <a:solidFill>
                  <a:schemeClr val="bg1"/>
                </a:solidFill>
              </a:rPr>
              <a:t>Ciekawostką </a:t>
            </a:r>
            <a:r>
              <a:rPr lang="pl-PL" b="1" dirty="0">
                <a:solidFill>
                  <a:schemeClr val="bg1"/>
                </a:solidFill>
              </a:rPr>
              <a:t>jest, że ziemniak miał swój udział w działaniach wojennych. 5 sierpnia 1778 roku Fryderyk II nakazał 154-tysięcznej armii pruskiej wkroczyć na pograniczne terytorium Czech. Działania wojenne związane z tzw. wojną o sukcesję bawarską między Austrią a Prusami były jednak mizerne. Podobno ze względu na wzajemny respekt obydwu armii. Jedynym większym wydarzeniem była bitwa czy też potyczka pod Polską Ostrawą.</a:t>
            </a:r>
          </a:p>
          <a:p>
            <a:pPr algn="just"/>
            <a:endParaRPr lang="pl-PL" sz="1500" b="1" dirty="0">
              <a:solidFill>
                <a:schemeClr val="bg1"/>
              </a:solidFill>
            </a:endParaRPr>
          </a:p>
        </p:txBody>
      </p:sp>
      <p:pic>
        <p:nvPicPr>
          <p:cNvPr id="5" name="Symbol zastępczy obrazu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8" r="2176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2948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ycinek">
  <a:themeElements>
    <a:clrScheme name="Wycinek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Wycinek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ycine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4384</TotalTime>
  <Words>1237</Words>
  <Application>Microsoft Office PowerPoint</Application>
  <PresentationFormat>Panoramiczny</PresentationFormat>
  <Paragraphs>102</Paragraphs>
  <Slides>28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28</vt:i4>
      </vt:variant>
    </vt:vector>
  </HeadingPairs>
  <TitlesOfParts>
    <vt:vector size="32" baseType="lpstr">
      <vt:lpstr>Century Gothic</vt:lpstr>
      <vt:lpstr>Wingdings</vt:lpstr>
      <vt:lpstr>Wingdings 3</vt:lpstr>
      <vt:lpstr>Wycinek</vt:lpstr>
      <vt:lpstr>O ziemniaku słów kilka</vt:lpstr>
      <vt:lpstr>Do początków XVI wieku nikt, oprócz Indian z Południowej Ameryki i to wyłącznie tych zamieszkujących górskie tereny w Andach, nie słyszał wcześniej o ziemniakach. Dlatego też nie ma żadnej nawet najmniejszej wzmianki o ziemniakach w biblii.</vt:lpstr>
      <vt:lpstr>Prezentacja programu PowerPoint</vt:lpstr>
      <vt:lpstr>Wielkim propagatorem ziemniaka</vt:lpstr>
      <vt:lpstr>Propagatorem ziemniaka</vt:lpstr>
      <vt:lpstr>Inną metodę upowszechniania</vt:lpstr>
      <vt:lpstr>Do Polski ziemniaki trafiły</vt:lpstr>
      <vt:lpstr>Dopiero za panowania</vt:lpstr>
      <vt:lpstr>  Ziemniaczana wojna  </vt:lpstr>
      <vt:lpstr>  Ziemniaczana wojna  </vt:lpstr>
      <vt:lpstr>Ziemniak chroniący narody przed głodem </vt:lpstr>
      <vt:lpstr>Ziemniak warzywem, ale nie tylko… </vt:lpstr>
      <vt:lpstr>Ziemniak warzywem, ale nie tylko… </vt:lpstr>
      <vt:lpstr>Jeszcze w niedalekiej przeszłości ziemniaki              były masowo używane jako pasza                              dla zwierząt gospodarskich.  </vt:lpstr>
      <vt:lpstr>Ziemniak to także doskonały surowiec w przemyśle krochmalniczym                       i gorzelnictwie.  Skrobia ziemniaczana przewyższa jakością skrobię zbożową i jest stosowana w przemyśle farmaceutycznym, papierniczym, metalurgicznym, spożywczym no i oczywiście w każdym gospodarstwie domowym jako mąka ziemniaczana. Tak naprawdę gorzelnictwo powstało w Europie, również za sprawą ziemniaka. Gorszej jakości plony ziemniaka produkowane w majątkach ziemskich przerabiane były na spirytus.</vt:lpstr>
      <vt:lpstr>Dlaczego ziemniaki powinny być w naszej codziennej diecie?  </vt:lpstr>
      <vt:lpstr>Dlaczego ziemniaki powinny być w naszej codziennej diecie?  </vt:lpstr>
      <vt:lpstr>Dlaczego ziemniaki powinny być w naszej codziennej diecie?  </vt:lpstr>
      <vt:lpstr>    Wartości odżywcze ziemniaka</vt:lpstr>
      <vt:lpstr>Wartość odżywcza jest tak duża, że mogą one stanowić przez pewien czas jedyny składnik pożywienia człowieka bez uszczerbku na zdrowiu.   </vt:lpstr>
      <vt:lpstr>Ziemniak na dolegliwości zdrowotne   </vt:lpstr>
      <vt:lpstr>     </vt:lpstr>
      <vt:lpstr>Ziemniak na dolegliwości zdrowotne   </vt:lpstr>
      <vt:lpstr>Ziemniak na dolegliwości zdrowotne   </vt:lpstr>
      <vt:lpstr>Inne nazwy ziemniaków </vt:lpstr>
      <vt:lpstr>W październiku 1995 ziemniak stał się pierwszą rośliną hodowaną w kosmosie!</vt:lpstr>
      <vt:lpstr>Prezentacja programu PowerPoint</vt:lpstr>
      <vt:lpstr>Dziękuję za uwagę.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Historia ziemniaka</dc:title>
  <dc:creator>Danuniia</dc:creator>
  <cp:lastModifiedBy>Danuniia</cp:lastModifiedBy>
  <cp:revision>177</cp:revision>
  <dcterms:created xsi:type="dcterms:W3CDTF">2019-06-25T01:57:12Z</dcterms:created>
  <dcterms:modified xsi:type="dcterms:W3CDTF">2019-07-18T14:44:40Z</dcterms:modified>
</cp:coreProperties>
</file>